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8" r:id="rId3"/>
    <p:sldId id="260" r:id="rId4"/>
    <p:sldId id="287" r:id="rId5"/>
    <p:sldId id="262" r:id="rId6"/>
    <p:sldId id="263" r:id="rId7"/>
    <p:sldId id="257" r:id="rId8"/>
    <p:sldId id="265" r:id="rId9"/>
    <p:sldId id="266" r:id="rId10"/>
    <p:sldId id="285" r:id="rId11"/>
    <p:sldId id="286" r:id="rId12"/>
    <p:sldId id="269" r:id="rId13"/>
    <p:sldId id="270" r:id="rId14"/>
    <p:sldId id="271" r:id="rId15"/>
    <p:sldId id="272" r:id="rId16"/>
    <p:sldId id="273" r:id="rId17"/>
    <p:sldId id="274" r:id="rId18"/>
    <p:sldId id="284" r:id="rId19"/>
    <p:sldId id="278" r:id="rId20"/>
  </p:sldIdLst>
  <p:sldSz cx="9144000" cy="5143500" type="screen16x9"/>
  <p:notesSz cx="6858000" cy="9144000"/>
  <p:embeddedFontLst>
    <p:embeddedFont>
      <p:font typeface="Fira Sans Extra Condensed" panose="020F050202020403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BDCAFF-DE1C-4CC5-98C7-57D379668050}" v="20" dt="2026-01-25T12:18:11.6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71765" autoAdjust="0"/>
  </p:normalViewPr>
  <p:slideViewPr>
    <p:cSldViewPr snapToGrid="0">
      <p:cViewPr varScale="1">
        <p:scale>
          <a:sx n="90" d="100"/>
          <a:sy n="90" d="100"/>
        </p:scale>
        <p:origin x="1195"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b9267f7ae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b9267f7ae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a:extLst>
            <a:ext uri="{FF2B5EF4-FFF2-40B4-BE49-F238E27FC236}">
              <a16:creationId xmlns:a16="http://schemas.microsoft.com/office/drawing/2014/main" id="{E96B9709-3175-B108-9885-54FF3CE7B292}"/>
            </a:ext>
          </a:extLst>
        </p:cNvPr>
        <p:cNvGrpSpPr/>
        <p:nvPr/>
      </p:nvGrpSpPr>
      <p:grpSpPr>
        <a:xfrm>
          <a:off x="0" y="0"/>
          <a:ext cx="0" cy="0"/>
          <a:chOff x="0" y="0"/>
          <a:chExt cx="0" cy="0"/>
        </a:xfrm>
      </p:grpSpPr>
      <p:sp>
        <p:nvSpPr>
          <p:cNvPr id="225" name="Google Shape;225;g3b80dc9ee5c_0_102:notes">
            <a:extLst>
              <a:ext uri="{FF2B5EF4-FFF2-40B4-BE49-F238E27FC236}">
                <a16:creationId xmlns:a16="http://schemas.microsoft.com/office/drawing/2014/main" id="{86B02E89-8271-3AA7-06F0-2C1EBA05C6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b80dc9ee5c_0_102:notes">
            <a:extLst>
              <a:ext uri="{FF2B5EF4-FFF2-40B4-BE49-F238E27FC236}">
                <a16:creationId xmlns:a16="http://schemas.microsoft.com/office/drawing/2014/main" id="{D63C3BE2-E0DF-84EC-F9E1-FE049A169F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41075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a:extLst>
            <a:ext uri="{FF2B5EF4-FFF2-40B4-BE49-F238E27FC236}">
              <a16:creationId xmlns:a16="http://schemas.microsoft.com/office/drawing/2014/main" id="{B853C3E1-D9F8-7336-01B5-BDBF0F582045}"/>
            </a:ext>
          </a:extLst>
        </p:cNvPr>
        <p:cNvGrpSpPr/>
        <p:nvPr/>
      </p:nvGrpSpPr>
      <p:grpSpPr>
        <a:xfrm>
          <a:off x="0" y="0"/>
          <a:ext cx="0" cy="0"/>
          <a:chOff x="0" y="0"/>
          <a:chExt cx="0" cy="0"/>
        </a:xfrm>
      </p:grpSpPr>
      <p:sp>
        <p:nvSpPr>
          <p:cNvPr id="233" name="Google Shape;233;g3b80dc9ee5c_0_113:notes">
            <a:extLst>
              <a:ext uri="{FF2B5EF4-FFF2-40B4-BE49-F238E27FC236}">
                <a16:creationId xmlns:a16="http://schemas.microsoft.com/office/drawing/2014/main" id="{543E1751-00D0-16F4-796D-839A681A8E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b80dc9ee5c_0_113:notes">
            <a:extLst>
              <a:ext uri="{FF2B5EF4-FFF2-40B4-BE49-F238E27FC236}">
                <a16:creationId xmlns:a16="http://schemas.microsoft.com/office/drawing/2014/main" id="{D8267B0F-5C92-9E15-C429-71B237BD93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151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b80dc9ee5c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b80dc9ee5c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b80dc9ee5c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b80dc9ee5c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b80dc9ee5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b80dc9ee5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b80dc9ee5c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b80dc9ee5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b80dc9ee5c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b80dc9ee5c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b80dc9ee5c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b80dc9ee5c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b80dc9ee5c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b80dc9ee5c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lang="he-IL"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b80dc9ee5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b80dc9ee5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b80dc9ee5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b80dc9ee5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b80dc9ee5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b80dc9ee5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C621A5DD-49C1-819B-AD52-89167C9D3AAD}"/>
            </a:ext>
          </a:extLst>
        </p:cNvPr>
        <p:cNvGrpSpPr/>
        <p:nvPr/>
      </p:nvGrpSpPr>
      <p:grpSpPr>
        <a:xfrm>
          <a:off x="0" y="0"/>
          <a:ext cx="0" cy="0"/>
          <a:chOff x="0" y="0"/>
          <a:chExt cx="0" cy="0"/>
        </a:xfrm>
      </p:grpSpPr>
      <p:sp>
        <p:nvSpPr>
          <p:cNvPr id="75" name="Google Shape;75;g3b80dc9ee5c_0_35:notes">
            <a:extLst>
              <a:ext uri="{FF2B5EF4-FFF2-40B4-BE49-F238E27FC236}">
                <a16:creationId xmlns:a16="http://schemas.microsoft.com/office/drawing/2014/main" id="{71762E76-C533-1320-985A-5F02B212DE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b80dc9ee5c_0_35:notes">
            <a:extLst>
              <a:ext uri="{FF2B5EF4-FFF2-40B4-BE49-F238E27FC236}">
                <a16:creationId xmlns:a16="http://schemas.microsoft.com/office/drawing/2014/main" id="{1061EF0C-D5FB-8DA4-3F70-A51D3D122F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3636259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b80dc9ee5c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b80dc9ee5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b80dc9ee5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b80dc9ee5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b9885b36d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b9885b36d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b80dc9ee5c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b80dc9ee5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b80dc9ee5c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b80dc9ee5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11.xml"/><Relationship Id="rId7" Type="http://schemas.openxmlformats.org/officeDocument/2006/relationships/image" Target="../media/image3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1.png"/><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1.jp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xml"/><Relationship Id="rId5" Type="http://schemas.openxmlformats.org/officeDocument/2006/relationships/slideLayout" Target="../slideLayouts/slideLayout11.xml"/><Relationship Id="rId4" Type="http://schemas.openxmlformats.org/officeDocument/2006/relationships/video" Target="../media/media2.mp4"/><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p:nvPr/>
        </p:nvSpPr>
        <p:spPr>
          <a:xfrm>
            <a:off x="1887794" y="228900"/>
            <a:ext cx="6142703" cy="13639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w" sz="3500" b="1" dirty="0">
                <a:solidFill>
                  <a:schemeClr val="dk1"/>
                </a:solidFill>
                <a:latin typeface="+mj-lt"/>
              </a:rPr>
              <a:t>Dorsiflexion Range Of Motion Analyzer</a:t>
            </a:r>
            <a:r>
              <a:rPr lang="iw" sz="3500" dirty="0">
                <a:solidFill>
                  <a:srgbClr val="595959"/>
                </a:solidFill>
                <a:latin typeface="+mj-lt"/>
              </a:rPr>
              <a:t>  </a:t>
            </a:r>
            <a:r>
              <a:rPr lang="iw" sz="3500" dirty="0">
                <a:solidFill>
                  <a:srgbClr val="595959"/>
                </a:solidFill>
                <a:latin typeface="+mj-lt"/>
                <a:ea typeface="Fira Sans Extra Condensed"/>
                <a:cs typeface="Fira Sans Extra Condensed"/>
                <a:sym typeface="Fira Sans Extra Condensed"/>
              </a:rPr>
              <a:t>  </a:t>
            </a:r>
            <a:endParaRPr sz="3500" dirty="0">
              <a:solidFill>
                <a:srgbClr val="595959"/>
              </a:solidFill>
              <a:latin typeface="+mj-lt"/>
              <a:ea typeface="Fira Sans Extra Condensed"/>
              <a:cs typeface="Fira Sans Extra Condensed"/>
              <a:sym typeface="Fira Sans Extra Condensed"/>
            </a:endParaRPr>
          </a:p>
        </p:txBody>
      </p:sp>
      <p:sp>
        <p:nvSpPr>
          <p:cNvPr id="55" name="Google Shape;55;p13"/>
          <p:cNvSpPr txBox="1"/>
          <p:nvPr/>
        </p:nvSpPr>
        <p:spPr>
          <a:xfrm>
            <a:off x="2233465" y="1878963"/>
            <a:ext cx="4269900" cy="241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w" sz="1600" dirty="0">
                <a:solidFill>
                  <a:schemeClr val="dk1"/>
                </a:solidFill>
                <a:latin typeface="+mj-lt"/>
                <a:ea typeface="Fira Sans Extra Condensed"/>
                <a:cs typeface="Fira Sans Extra Condensed"/>
                <a:sym typeface="Fira Sans Extra Condensed"/>
              </a:rPr>
              <a:t>Sheli Zisman and Ron Kroitoro </a:t>
            </a:r>
            <a:endParaRPr sz="1600" dirty="0">
              <a:solidFill>
                <a:schemeClr val="dk1"/>
              </a:solidFill>
              <a:latin typeface="+mj-lt"/>
              <a:ea typeface="Fira Sans Extra Condensed"/>
              <a:cs typeface="Fira Sans Extra Condensed"/>
              <a:sym typeface="Fira Sans Extra Condensed"/>
            </a:endParaRPr>
          </a:p>
          <a:p>
            <a:pPr marL="0" lvl="0" indent="0" algn="ctr" rtl="0">
              <a:spcBef>
                <a:spcPts val="0"/>
              </a:spcBef>
              <a:spcAft>
                <a:spcPts val="0"/>
              </a:spcAft>
              <a:buNone/>
            </a:pPr>
            <a:endParaRPr sz="1600" dirty="0">
              <a:solidFill>
                <a:schemeClr val="dk1"/>
              </a:solidFill>
              <a:latin typeface="+mj-lt"/>
              <a:ea typeface="Fira Sans Extra Condensed"/>
              <a:cs typeface="Fira Sans Extra Condensed"/>
              <a:sym typeface="Fira Sans Extra Condensed"/>
            </a:endParaRPr>
          </a:p>
          <a:p>
            <a:pPr marL="0" lvl="0" indent="0" algn="ctr" rtl="0">
              <a:spcBef>
                <a:spcPts val="0"/>
              </a:spcBef>
              <a:spcAft>
                <a:spcPts val="0"/>
              </a:spcAft>
              <a:buNone/>
            </a:pPr>
            <a:r>
              <a:rPr lang="iw" sz="1600" dirty="0">
                <a:solidFill>
                  <a:schemeClr val="dk1"/>
                </a:solidFill>
                <a:latin typeface="+mj-lt"/>
                <a:ea typeface="Fira Sans Extra Condensed"/>
                <a:cs typeface="Fira Sans Extra Condensed"/>
                <a:sym typeface="Fira Sans Extra Condensed"/>
              </a:rPr>
              <a:t>Supervisors: Dr.Unkelos-Shpigel Naomi &amp; Dr. Ravid Einat</a:t>
            </a:r>
            <a:endParaRPr lang="en-US" sz="1600" dirty="0">
              <a:solidFill>
                <a:schemeClr val="dk1"/>
              </a:solidFill>
              <a:latin typeface="+mj-lt"/>
              <a:ea typeface="Fira Sans Extra Condensed"/>
              <a:cs typeface="Fira Sans Extra Condensed"/>
              <a:sym typeface="Fira Sans Extra Condensed"/>
            </a:endParaRPr>
          </a:p>
          <a:p>
            <a:pPr marL="0" lvl="0" indent="0" algn="ctr" rtl="0">
              <a:spcBef>
                <a:spcPts val="0"/>
              </a:spcBef>
              <a:spcAft>
                <a:spcPts val="0"/>
              </a:spcAft>
              <a:buNone/>
            </a:pPr>
            <a:endParaRPr lang="en-US" sz="1600" dirty="0">
              <a:solidFill>
                <a:schemeClr val="dk1"/>
              </a:solidFill>
              <a:latin typeface="+mj-lt"/>
              <a:ea typeface="Fira Sans Extra Condensed"/>
              <a:cs typeface="Fira Sans Extra Condensed"/>
              <a:sym typeface="Fira Sans Extra Condensed"/>
            </a:endParaRPr>
          </a:p>
          <a:p>
            <a:pPr lvl="0" algn="ctr"/>
            <a:r>
              <a:rPr lang="en-US" sz="1600" dirty="0">
                <a:latin typeface="+mj-lt"/>
              </a:rPr>
              <a:t>  Project Code : 26-1-D-4</a:t>
            </a:r>
            <a:endParaRPr sz="1600" dirty="0">
              <a:solidFill>
                <a:schemeClr val="dk1"/>
              </a:solidFill>
              <a:latin typeface="+mj-lt"/>
              <a:ea typeface="Fira Sans Extra Condensed"/>
              <a:cs typeface="Fira Sans Extra Condensed"/>
              <a:sym typeface="Fira Sans Extra Condensed"/>
            </a:endParaRPr>
          </a:p>
        </p:txBody>
      </p:sp>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tx1"/>
                </a:solidFill>
              </a:rPr>
              <a:t>1</a:t>
            </a:fld>
            <a:endParaRPr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7">
          <a:extLst>
            <a:ext uri="{FF2B5EF4-FFF2-40B4-BE49-F238E27FC236}">
              <a16:creationId xmlns:a16="http://schemas.microsoft.com/office/drawing/2014/main" id="{3D4711BB-BD0D-8EA4-DD1B-D8CF642347C6}"/>
            </a:ext>
          </a:extLst>
        </p:cNvPr>
        <p:cNvGrpSpPr/>
        <p:nvPr/>
      </p:nvGrpSpPr>
      <p:grpSpPr>
        <a:xfrm>
          <a:off x="0" y="0"/>
          <a:ext cx="0" cy="0"/>
          <a:chOff x="0" y="0"/>
          <a:chExt cx="0" cy="0"/>
        </a:xfrm>
      </p:grpSpPr>
      <p:pic>
        <p:nvPicPr>
          <p:cNvPr id="2" name="תמונה 1">
            <a:extLst>
              <a:ext uri="{FF2B5EF4-FFF2-40B4-BE49-F238E27FC236}">
                <a16:creationId xmlns:a16="http://schemas.microsoft.com/office/drawing/2014/main" id="{D8315F24-898F-DD57-C13A-41FFE024BFE7}"/>
              </a:ext>
            </a:extLst>
          </p:cNvPr>
          <p:cNvPicPr>
            <a:picLocks noChangeAspect="1"/>
          </p:cNvPicPr>
          <p:nvPr/>
        </p:nvPicPr>
        <p:blipFill>
          <a:blip r:embed="rId4"/>
          <a:stretch>
            <a:fillRect/>
          </a:stretch>
        </p:blipFill>
        <p:spPr>
          <a:xfrm>
            <a:off x="0" y="0"/>
            <a:ext cx="9143999" cy="5143500"/>
          </a:xfrm>
          <a:prstGeom prst="rect">
            <a:avLst/>
          </a:prstGeom>
        </p:spPr>
      </p:pic>
      <p:sp>
        <p:nvSpPr>
          <p:cNvPr id="228" name="Google Shape;228;p38">
            <a:extLst>
              <a:ext uri="{FF2B5EF4-FFF2-40B4-BE49-F238E27FC236}">
                <a16:creationId xmlns:a16="http://schemas.microsoft.com/office/drawing/2014/main" id="{3D78B330-B66A-9E70-E140-78C58AC2A9F8}"/>
              </a:ext>
            </a:extLst>
          </p:cNvPr>
          <p:cNvSpPr txBox="1"/>
          <p:nvPr/>
        </p:nvSpPr>
        <p:spPr>
          <a:xfrm>
            <a:off x="263800" y="395650"/>
            <a:ext cx="7145400" cy="7232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3500" b="1" dirty="0">
                <a:solidFill>
                  <a:schemeClr val="tx1"/>
                </a:solidFill>
                <a:latin typeface="+mj-lt"/>
                <a:ea typeface="Fira Sans Extra Condensed"/>
                <a:cs typeface="Fira Sans Extra Condensed"/>
                <a:sym typeface="Fira Sans Extra Condensed"/>
              </a:rPr>
              <a:t>Main functional requirements </a:t>
            </a:r>
            <a:endParaRPr sz="3500" b="1" dirty="0">
              <a:solidFill>
                <a:schemeClr val="tx1"/>
              </a:solidFill>
              <a:latin typeface="+mj-lt"/>
              <a:ea typeface="Fira Sans Extra Condensed"/>
              <a:cs typeface="Fira Sans Extra Condensed"/>
              <a:sym typeface="Fira Sans Extra Condensed"/>
            </a:endParaRPr>
          </a:p>
        </p:txBody>
      </p:sp>
      <p:sp>
        <p:nvSpPr>
          <p:cNvPr id="229" name="Google Shape;229;p38">
            <a:extLst>
              <a:ext uri="{FF2B5EF4-FFF2-40B4-BE49-F238E27FC236}">
                <a16:creationId xmlns:a16="http://schemas.microsoft.com/office/drawing/2014/main" id="{4825F113-36CE-02F4-307A-23EB37A8F2D5}"/>
              </a:ext>
            </a:extLst>
          </p:cNvPr>
          <p:cNvSpPr txBox="1"/>
          <p:nvPr/>
        </p:nvSpPr>
        <p:spPr>
          <a:xfrm>
            <a:off x="382475" y="1292475"/>
            <a:ext cx="7145400" cy="75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iw">
                <a:solidFill>
                  <a:schemeClr val="lt1"/>
                </a:solidFill>
              </a:rPr>
              <a:t>.</a:t>
            </a:r>
            <a:endParaRPr>
              <a:solidFill>
                <a:schemeClr val="lt1"/>
              </a:solidFill>
            </a:endParaRPr>
          </a:p>
          <a:p>
            <a:pPr marL="457200" lvl="0" indent="0" algn="l" rtl="0">
              <a:lnSpc>
                <a:spcPct val="115000"/>
              </a:lnSpc>
              <a:spcBef>
                <a:spcPts val="1200"/>
              </a:spcBef>
              <a:spcAft>
                <a:spcPts val="1200"/>
              </a:spcAft>
              <a:buNone/>
            </a:pPr>
            <a:endParaRPr sz="1100" b="1">
              <a:solidFill>
                <a:schemeClr val="dk1"/>
              </a:solidFill>
            </a:endParaRPr>
          </a:p>
        </p:txBody>
      </p:sp>
      <p:sp>
        <p:nvSpPr>
          <p:cNvPr id="230" name="Google Shape;230;p38">
            <a:extLst>
              <a:ext uri="{FF2B5EF4-FFF2-40B4-BE49-F238E27FC236}">
                <a16:creationId xmlns:a16="http://schemas.microsoft.com/office/drawing/2014/main" id="{94D663F9-9962-BE1B-27F6-D6B8EB6D16C9}"/>
              </a:ext>
            </a:extLst>
          </p:cNvPr>
          <p:cNvSpPr txBox="1"/>
          <p:nvPr/>
        </p:nvSpPr>
        <p:spPr>
          <a:xfrm>
            <a:off x="382475" y="1217193"/>
            <a:ext cx="7303800" cy="1785074"/>
          </a:xfrm>
          <a:prstGeom prst="rect">
            <a:avLst/>
          </a:prstGeom>
          <a:noFill/>
          <a:ln>
            <a:noFill/>
          </a:ln>
        </p:spPr>
        <p:txBody>
          <a:bodyPr spcFirstLastPara="1" wrap="square" lIns="91425" tIns="91425" rIns="91425" bIns="91425" anchor="t" anchorCtr="0">
            <a:spAutoFit/>
          </a:bodyPr>
          <a:lstStyle/>
          <a:p>
            <a:pPr marL="285750" lvl="0" indent="-285750">
              <a:spcBef>
                <a:spcPts val="1200"/>
              </a:spcBef>
              <a:buFont typeface="Arial" panose="020B0604020202020204" pitchFamily="34" charset="0"/>
              <a:buChar char="•"/>
            </a:pPr>
            <a:r>
              <a:rPr lang="en-US" sz="1600" dirty="0"/>
              <a:t>Detect </a:t>
            </a:r>
            <a:r>
              <a:rPr lang="en-US" sz="1600" b="1" dirty="0"/>
              <a:t>three anatomical </a:t>
            </a:r>
            <a:r>
              <a:rPr lang="en-US" sz="1600" b="1" dirty="0" err="1"/>
              <a:t>keypoints</a:t>
            </a:r>
            <a:r>
              <a:rPr lang="en-US" sz="1600" dirty="0"/>
              <a:t> from a single image.</a:t>
            </a:r>
          </a:p>
          <a:p>
            <a:pPr marL="285750" lvl="0" indent="-285750">
              <a:spcBef>
                <a:spcPts val="1200"/>
              </a:spcBef>
              <a:buFont typeface="Arial" panose="020B0604020202020204" pitchFamily="34" charset="0"/>
              <a:buChar char="•"/>
            </a:pPr>
            <a:r>
              <a:rPr lang="en-US" sz="1600" dirty="0"/>
              <a:t>Automatically </a:t>
            </a:r>
            <a:r>
              <a:rPr lang="en-US" sz="1600" b="1" dirty="0"/>
              <a:t>calculate the dorsiflexion angle.</a:t>
            </a:r>
          </a:p>
          <a:p>
            <a:pPr marL="285750" lvl="0" indent="-285750">
              <a:spcBef>
                <a:spcPts val="1200"/>
              </a:spcBef>
              <a:buFont typeface="Arial" panose="020B0604020202020204" pitchFamily="34" charset="0"/>
              <a:buChar char="•"/>
            </a:pPr>
            <a:r>
              <a:rPr lang="en-US" sz="1600" b="1" dirty="0"/>
              <a:t>Store measurement results</a:t>
            </a:r>
            <a:r>
              <a:rPr lang="en-US" sz="1600" dirty="0"/>
              <a:t> for review and comparison.</a:t>
            </a:r>
          </a:p>
          <a:p>
            <a:pPr marL="285750" lvl="0" indent="-285750">
              <a:spcBef>
                <a:spcPts val="1200"/>
              </a:spcBef>
              <a:buFont typeface="Arial" panose="020B0604020202020204" pitchFamily="34" charset="0"/>
              <a:buChar char="•"/>
            </a:pPr>
            <a:r>
              <a:rPr lang="en-US" sz="1600" b="1" dirty="0"/>
              <a:t>Indicate unreliable detection</a:t>
            </a:r>
            <a:r>
              <a:rPr lang="en-US" sz="1600" dirty="0"/>
              <a:t> (e.g., poor lighting or occlusion).</a:t>
            </a:r>
            <a:endParaRPr lang="he-IL" sz="1600" dirty="0">
              <a:solidFill>
                <a:srgbClr val="FFFFFF"/>
              </a:solidFill>
              <a:latin typeface="+mj-lt"/>
              <a:ea typeface="Fira Sans Extra Condensed"/>
              <a:cs typeface="Fira Sans Extra Condensed"/>
              <a:sym typeface="Fira Sans Extra Condensed"/>
            </a:endParaRPr>
          </a:p>
        </p:txBody>
      </p:sp>
      <p:sp>
        <p:nvSpPr>
          <p:cNvPr id="231" name="Google Shape;231;p38">
            <a:extLst>
              <a:ext uri="{FF2B5EF4-FFF2-40B4-BE49-F238E27FC236}">
                <a16:creationId xmlns:a16="http://schemas.microsoft.com/office/drawing/2014/main" id="{8822F465-60AC-3C05-DE57-1AB19C076007}"/>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tx1"/>
                </a:solidFill>
              </a:rPr>
              <a:t>10</a:t>
            </a:fld>
            <a:endParaRPr dirty="0">
              <a:solidFill>
                <a:schemeClr val="tx1"/>
              </a:solidFill>
            </a:endParaRPr>
          </a:p>
        </p:txBody>
      </p:sp>
      <p:pic>
        <p:nvPicPr>
          <p:cNvPr id="9" name="תמונה 8">
            <a:extLst>
              <a:ext uri="{FF2B5EF4-FFF2-40B4-BE49-F238E27FC236}">
                <a16:creationId xmlns:a16="http://schemas.microsoft.com/office/drawing/2014/main" id="{11A254D8-595E-7E24-1F6E-C0C5B8DBEA45}"/>
              </a:ext>
            </a:extLst>
          </p:cNvPr>
          <p:cNvPicPr>
            <a:picLocks noChangeAspect="1"/>
          </p:cNvPicPr>
          <p:nvPr/>
        </p:nvPicPr>
        <p:blipFill>
          <a:blip r:embed="rId5"/>
          <a:stretch>
            <a:fillRect/>
          </a:stretch>
        </p:blipFill>
        <p:spPr>
          <a:xfrm>
            <a:off x="1935940" y="3171602"/>
            <a:ext cx="4846320" cy="1765310"/>
          </a:xfrm>
          <a:prstGeom prst="rect">
            <a:avLst/>
          </a:prstGeom>
        </p:spPr>
      </p:pic>
    </p:spTree>
    <p:extLst>
      <p:ext uri="{BB962C8B-B14F-4D97-AF65-F5344CB8AC3E}">
        <p14:creationId xmlns:p14="http://schemas.microsoft.com/office/powerpoint/2010/main" val="2966134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a:extLst>
            <a:ext uri="{FF2B5EF4-FFF2-40B4-BE49-F238E27FC236}">
              <a16:creationId xmlns:a16="http://schemas.microsoft.com/office/drawing/2014/main" id="{C810F2F0-818E-C38A-BEEB-2AE1D6ADFF8E}"/>
            </a:ext>
          </a:extLst>
        </p:cNvPr>
        <p:cNvGrpSpPr/>
        <p:nvPr/>
      </p:nvGrpSpPr>
      <p:grpSpPr>
        <a:xfrm>
          <a:off x="0" y="0"/>
          <a:ext cx="0" cy="0"/>
          <a:chOff x="0" y="0"/>
          <a:chExt cx="0" cy="0"/>
        </a:xfrm>
      </p:grpSpPr>
      <p:pic>
        <p:nvPicPr>
          <p:cNvPr id="2" name="תמונה 1">
            <a:extLst>
              <a:ext uri="{FF2B5EF4-FFF2-40B4-BE49-F238E27FC236}">
                <a16:creationId xmlns:a16="http://schemas.microsoft.com/office/drawing/2014/main" id="{C57CF3FB-365E-EC05-AA5C-797F8AF402F7}"/>
              </a:ext>
            </a:extLst>
          </p:cNvPr>
          <p:cNvPicPr>
            <a:picLocks noChangeAspect="1"/>
          </p:cNvPicPr>
          <p:nvPr/>
        </p:nvPicPr>
        <p:blipFill>
          <a:blip r:embed="rId4"/>
          <a:stretch>
            <a:fillRect/>
          </a:stretch>
        </p:blipFill>
        <p:spPr>
          <a:xfrm>
            <a:off x="0" y="0"/>
            <a:ext cx="9144000" cy="5143500"/>
          </a:xfrm>
          <a:prstGeom prst="rect">
            <a:avLst/>
          </a:prstGeom>
        </p:spPr>
      </p:pic>
      <p:sp>
        <p:nvSpPr>
          <p:cNvPr id="236" name="Google Shape;236;p39">
            <a:extLst>
              <a:ext uri="{FF2B5EF4-FFF2-40B4-BE49-F238E27FC236}">
                <a16:creationId xmlns:a16="http://schemas.microsoft.com/office/drawing/2014/main" id="{47245E2C-CF01-113D-ED84-40191704A475}"/>
              </a:ext>
            </a:extLst>
          </p:cNvPr>
          <p:cNvSpPr txBox="1"/>
          <p:nvPr/>
        </p:nvSpPr>
        <p:spPr>
          <a:xfrm>
            <a:off x="263800" y="395650"/>
            <a:ext cx="8064274" cy="7232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3500" b="1" dirty="0">
                <a:solidFill>
                  <a:schemeClr val="tx1"/>
                </a:solidFill>
                <a:latin typeface="+mj-lt"/>
                <a:ea typeface="Fira Sans Extra Condensed"/>
                <a:cs typeface="Fira Sans Extra Condensed"/>
                <a:sym typeface="Fira Sans Extra Condensed"/>
              </a:rPr>
              <a:t>Main non - functional requirements </a:t>
            </a:r>
            <a:endParaRPr sz="3500" b="1" dirty="0">
              <a:solidFill>
                <a:schemeClr val="tx1"/>
              </a:solidFill>
              <a:latin typeface="+mj-lt"/>
              <a:ea typeface="Fira Sans Extra Condensed"/>
              <a:cs typeface="Fira Sans Extra Condensed"/>
              <a:sym typeface="Fira Sans Extra Condensed"/>
            </a:endParaRPr>
          </a:p>
        </p:txBody>
      </p:sp>
      <p:sp>
        <p:nvSpPr>
          <p:cNvPr id="237" name="Google Shape;237;p39">
            <a:extLst>
              <a:ext uri="{FF2B5EF4-FFF2-40B4-BE49-F238E27FC236}">
                <a16:creationId xmlns:a16="http://schemas.microsoft.com/office/drawing/2014/main" id="{50168D54-9CBA-6596-0DC8-B1A78E4CB8A7}"/>
              </a:ext>
            </a:extLst>
          </p:cNvPr>
          <p:cNvSpPr txBox="1"/>
          <p:nvPr/>
        </p:nvSpPr>
        <p:spPr>
          <a:xfrm>
            <a:off x="382475" y="1292475"/>
            <a:ext cx="7145400" cy="75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iw">
                <a:solidFill>
                  <a:schemeClr val="lt1"/>
                </a:solidFill>
              </a:rPr>
              <a:t>.</a:t>
            </a:r>
            <a:endParaRPr>
              <a:solidFill>
                <a:schemeClr val="lt1"/>
              </a:solidFill>
            </a:endParaRPr>
          </a:p>
          <a:p>
            <a:pPr marL="457200" lvl="0" indent="0" algn="l" rtl="0">
              <a:lnSpc>
                <a:spcPct val="115000"/>
              </a:lnSpc>
              <a:spcBef>
                <a:spcPts val="1200"/>
              </a:spcBef>
              <a:spcAft>
                <a:spcPts val="1200"/>
              </a:spcAft>
              <a:buNone/>
            </a:pPr>
            <a:endParaRPr sz="1100" b="1">
              <a:solidFill>
                <a:schemeClr val="dk1"/>
              </a:solidFill>
            </a:endParaRPr>
          </a:p>
        </p:txBody>
      </p:sp>
      <p:sp>
        <p:nvSpPr>
          <p:cNvPr id="238" name="Google Shape;238;p39">
            <a:extLst>
              <a:ext uri="{FF2B5EF4-FFF2-40B4-BE49-F238E27FC236}">
                <a16:creationId xmlns:a16="http://schemas.microsoft.com/office/drawing/2014/main" id="{BBA8CFFC-1BBE-E44B-CDAD-8E2B922CFAB6}"/>
              </a:ext>
            </a:extLst>
          </p:cNvPr>
          <p:cNvSpPr txBox="1"/>
          <p:nvPr/>
        </p:nvSpPr>
        <p:spPr>
          <a:xfrm>
            <a:off x="514648" y="1500627"/>
            <a:ext cx="8533200" cy="2277516"/>
          </a:xfrm>
          <a:prstGeom prst="rect">
            <a:avLst/>
          </a:prstGeom>
          <a:noFill/>
          <a:ln>
            <a:noFill/>
          </a:ln>
        </p:spPr>
        <p:txBody>
          <a:bodyPr spcFirstLastPara="1" wrap="square" lIns="91425" tIns="91425" rIns="91425" bIns="91425" anchor="t" anchorCtr="0">
            <a:spAutoFit/>
          </a:bodyPr>
          <a:lstStyle/>
          <a:p>
            <a:pPr lvl="0">
              <a:lnSpc>
                <a:spcPct val="150000"/>
              </a:lnSpc>
              <a:spcBef>
                <a:spcPts val="1200"/>
              </a:spcBef>
            </a:pPr>
            <a:r>
              <a:rPr lang="en-US" sz="1600" b="1" dirty="0"/>
              <a:t>Accuracy</a:t>
            </a:r>
            <a:r>
              <a:rPr lang="en-US" sz="1600" dirty="0"/>
              <a:t>: Measurement error of </a:t>
            </a:r>
            <a:r>
              <a:rPr lang="en-US" sz="1600" b="1" dirty="0"/>
              <a:t>up to 5°</a:t>
            </a:r>
            <a:r>
              <a:rPr lang="en-US" sz="1600" dirty="0"/>
              <a:t> compared to a clinical goniometer.</a:t>
            </a:r>
          </a:p>
          <a:p>
            <a:pPr lvl="0">
              <a:lnSpc>
                <a:spcPct val="150000"/>
              </a:lnSpc>
              <a:spcBef>
                <a:spcPts val="1200"/>
              </a:spcBef>
            </a:pPr>
            <a:r>
              <a:rPr lang="en-US" sz="1600" b="1" dirty="0"/>
              <a:t>Reliability</a:t>
            </a:r>
            <a:r>
              <a:rPr lang="en-US" sz="1600" dirty="0"/>
              <a:t>: ≥ 95% successful </a:t>
            </a:r>
            <a:r>
              <a:rPr lang="en-US" sz="1600" dirty="0" err="1"/>
              <a:t>keypoint</a:t>
            </a:r>
            <a:r>
              <a:rPr lang="en-US" sz="1600" dirty="0"/>
              <a:t> detection.</a:t>
            </a:r>
          </a:p>
          <a:p>
            <a:pPr lvl="0">
              <a:lnSpc>
                <a:spcPct val="150000"/>
              </a:lnSpc>
              <a:spcBef>
                <a:spcPts val="1200"/>
              </a:spcBef>
            </a:pPr>
            <a:r>
              <a:rPr lang="en-US" sz="1600" b="1" dirty="0"/>
              <a:t>Performance</a:t>
            </a:r>
            <a:r>
              <a:rPr lang="en-US" sz="1600" dirty="0"/>
              <a:t>: ≤ 10 seconds per image.</a:t>
            </a:r>
          </a:p>
          <a:p>
            <a:pPr lvl="0">
              <a:lnSpc>
                <a:spcPct val="150000"/>
              </a:lnSpc>
              <a:spcBef>
                <a:spcPts val="1200"/>
              </a:spcBef>
            </a:pPr>
            <a:r>
              <a:rPr lang="en-US" sz="1600" b="1" dirty="0"/>
              <a:t>Usability</a:t>
            </a:r>
            <a:r>
              <a:rPr lang="en-US" sz="1600" dirty="0"/>
              <a:t>: Full measurement in &lt; 2 minutes for new users.</a:t>
            </a:r>
            <a:endParaRPr dirty="0">
              <a:solidFill>
                <a:srgbClr val="FFFFFF"/>
              </a:solidFill>
              <a:latin typeface="Fira Sans Extra Condensed"/>
              <a:ea typeface="Fira Sans Extra Condensed"/>
              <a:cs typeface="Fira Sans Extra Condensed"/>
              <a:sym typeface="Fira Sans Extra Condensed"/>
            </a:endParaRPr>
          </a:p>
        </p:txBody>
      </p:sp>
      <p:sp>
        <p:nvSpPr>
          <p:cNvPr id="239" name="Google Shape;239;p39">
            <a:extLst>
              <a:ext uri="{FF2B5EF4-FFF2-40B4-BE49-F238E27FC236}">
                <a16:creationId xmlns:a16="http://schemas.microsoft.com/office/drawing/2014/main" id="{112A194A-E9AE-D6E9-646B-229E6A310339}"/>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tx1"/>
                </a:solidFill>
              </a:rPr>
              <a:t>11</a:t>
            </a:fld>
            <a:endParaRPr dirty="0">
              <a:solidFill>
                <a:schemeClr val="tx1"/>
              </a:solidFill>
            </a:endParaRPr>
          </a:p>
        </p:txBody>
      </p:sp>
      <p:pic>
        <p:nvPicPr>
          <p:cNvPr id="6" name="תמונה 5" descr="תמונה שמכילה טקסט, גופן, לוגו, עיגול&#10;&#10;תוכן בינה מלאכותית גנרטיבית עשוי להיות שגוי.">
            <a:extLst>
              <a:ext uri="{FF2B5EF4-FFF2-40B4-BE49-F238E27FC236}">
                <a16:creationId xmlns:a16="http://schemas.microsoft.com/office/drawing/2014/main" id="{56C35AB8-24ED-A3FC-3B06-3B15C0E5ED37}"/>
              </a:ext>
            </a:extLst>
          </p:cNvPr>
          <p:cNvPicPr>
            <a:picLocks noChangeAspect="1"/>
          </p:cNvPicPr>
          <p:nvPr/>
        </p:nvPicPr>
        <p:blipFill>
          <a:blip r:embed="rId5"/>
          <a:srcRect r="5486"/>
          <a:stretch>
            <a:fillRect/>
          </a:stretch>
        </p:blipFill>
        <p:spPr>
          <a:xfrm>
            <a:off x="144820" y="1773926"/>
            <a:ext cx="369828" cy="370102"/>
          </a:xfrm>
          <a:prstGeom prst="flowChartConnector">
            <a:avLst/>
          </a:prstGeom>
        </p:spPr>
      </p:pic>
      <p:pic>
        <p:nvPicPr>
          <p:cNvPr id="8" name="תמונה 7" descr="תמונה שמכילה טקסט, לוגו, סמל, עיגול&#10;&#10;תוכן בינה מלאכותית גנרטיבית עשוי להיות שגוי.">
            <a:extLst>
              <a:ext uri="{FF2B5EF4-FFF2-40B4-BE49-F238E27FC236}">
                <a16:creationId xmlns:a16="http://schemas.microsoft.com/office/drawing/2014/main" id="{4E4C7B22-CE78-4921-8994-8B27F30F3915}"/>
              </a:ext>
            </a:extLst>
          </p:cNvPr>
          <p:cNvPicPr>
            <a:picLocks noChangeAspect="1"/>
          </p:cNvPicPr>
          <p:nvPr/>
        </p:nvPicPr>
        <p:blipFill>
          <a:blip r:embed="rId6"/>
          <a:srcRect r="4840"/>
          <a:stretch>
            <a:fillRect/>
          </a:stretch>
        </p:blipFill>
        <p:spPr>
          <a:xfrm>
            <a:off x="132776" y="2270349"/>
            <a:ext cx="375218" cy="370102"/>
          </a:xfrm>
          <a:prstGeom prst="flowChartConnector">
            <a:avLst/>
          </a:prstGeom>
        </p:spPr>
      </p:pic>
      <p:pic>
        <p:nvPicPr>
          <p:cNvPr id="10" name="תמונה 9" descr="תמונה שמכילה שעון, שעון קיר, עיגול, שעון קוורץ&#10;&#10;תוכן בינה מלאכותית גנרטיבית עשוי להיות שגוי.">
            <a:extLst>
              <a:ext uri="{FF2B5EF4-FFF2-40B4-BE49-F238E27FC236}">
                <a16:creationId xmlns:a16="http://schemas.microsoft.com/office/drawing/2014/main" id="{C53AF9B3-23ED-3BC2-9319-D63E1E7A2FDB}"/>
              </a:ext>
            </a:extLst>
          </p:cNvPr>
          <p:cNvPicPr>
            <a:picLocks noChangeAspect="1"/>
          </p:cNvPicPr>
          <p:nvPr/>
        </p:nvPicPr>
        <p:blipFill>
          <a:blip r:embed="rId7"/>
          <a:srcRect r="7127"/>
          <a:stretch>
            <a:fillRect/>
          </a:stretch>
        </p:blipFill>
        <p:spPr>
          <a:xfrm>
            <a:off x="132776" y="2796272"/>
            <a:ext cx="376061" cy="375895"/>
          </a:xfrm>
          <a:prstGeom prst="flowChartConnector">
            <a:avLst/>
          </a:prstGeom>
        </p:spPr>
      </p:pic>
      <p:pic>
        <p:nvPicPr>
          <p:cNvPr id="12" name="תמונה 11" descr="תמונה שמכילה עיגול, גרפיקה, גופן, לוגו&#10;&#10;תוכן בינה מלאכותית גנרטיבית עשוי להיות שגוי.">
            <a:extLst>
              <a:ext uri="{FF2B5EF4-FFF2-40B4-BE49-F238E27FC236}">
                <a16:creationId xmlns:a16="http://schemas.microsoft.com/office/drawing/2014/main" id="{03034C8D-BF80-4F35-F7F8-CDB8EA4F1A50}"/>
              </a:ext>
            </a:extLst>
          </p:cNvPr>
          <p:cNvPicPr>
            <a:picLocks noChangeAspect="1"/>
          </p:cNvPicPr>
          <p:nvPr/>
        </p:nvPicPr>
        <p:blipFill>
          <a:blip r:embed="rId8"/>
          <a:srcRect l="-995" r="8301"/>
          <a:stretch>
            <a:fillRect/>
          </a:stretch>
        </p:blipFill>
        <p:spPr>
          <a:xfrm>
            <a:off x="139009" y="3298488"/>
            <a:ext cx="369828" cy="380323"/>
          </a:xfrm>
          <a:prstGeom prst="flowChartConnector">
            <a:avLst/>
          </a:prstGeom>
        </p:spPr>
      </p:pic>
    </p:spTree>
    <p:extLst>
      <p:ext uri="{BB962C8B-B14F-4D97-AF65-F5344CB8AC3E}">
        <p14:creationId xmlns:p14="http://schemas.microsoft.com/office/powerpoint/2010/main" val="3285317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6"/>
          <p:cNvSpPr txBox="1"/>
          <p:nvPr/>
        </p:nvSpPr>
        <p:spPr>
          <a:xfrm>
            <a:off x="2320675" y="99825"/>
            <a:ext cx="71454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3500" b="1">
                <a:solidFill>
                  <a:schemeClr val="dk1"/>
                </a:solidFill>
              </a:rPr>
              <a:t>Use - Case diagram</a:t>
            </a:r>
            <a:endParaRPr sz="3500" b="1">
              <a:solidFill>
                <a:schemeClr val="dk1"/>
              </a:solidFill>
            </a:endParaRPr>
          </a:p>
        </p:txBody>
      </p:sp>
      <p:sp>
        <p:nvSpPr>
          <p:cNvPr id="141" name="Google Shape;141;p26"/>
          <p:cNvSpPr txBox="1"/>
          <p:nvPr/>
        </p:nvSpPr>
        <p:spPr>
          <a:xfrm>
            <a:off x="382475" y="1292475"/>
            <a:ext cx="7145400" cy="75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iw">
                <a:solidFill>
                  <a:schemeClr val="lt1"/>
                </a:solidFill>
              </a:rPr>
              <a:t>.</a:t>
            </a:r>
            <a:endParaRPr>
              <a:solidFill>
                <a:schemeClr val="lt1"/>
              </a:solidFill>
            </a:endParaRPr>
          </a:p>
          <a:p>
            <a:pPr marL="457200" lvl="0" indent="0" algn="l" rtl="0">
              <a:lnSpc>
                <a:spcPct val="115000"/>
              </a:lnSpc>
              <a:spcBef>
                <a:spcPts val="1200"/>
              </a:spcBef>
              <a:spcAft>
                <a:spcPts val="1200"/>
              </a:spcAft>
              <a:buNone/>
            </a:pPr>
            <a:endParaRPr sz="1100" b="1">
              <a:solidFill>
                <a:schemeClr val="dk1"/>
              </a:solidFill>
            </a:endParaRPr>
          </a:p>
        </p:txBody>
      </p:sp>
      <p:sp>
        <p:nvSpPr>
          <p:cNvPr id="142" name="Google Shape;142;p26"/>
          <p:cNvSpPr txBox="1"/>
          <p:nvPr/>
        </p:nvSpPr>
        <p:spPr>
          <a:xfrm>
            <a:off x="0" y="0"/>
            <a:ext cx="3000000" cy="369300"/>
          </a:xfrm>
          <a:prstGeom prst="rect">
            <a:avLst/>
          </a:prstGeom>
          <a:noFill/>
          <a:ln>
            <a:noFill/>
          </a:ln>
        </p:spPr>
        <p:txBody>
          <a:bodyPr spcFirstLastPara="1" wrap="square" lIns="91425" tIns="91425" rIns="91425" bIns="91425" anchor="t" anchorCtr="0">
            <a:spAutoFit/>
          </a:bodyPr>
          <a:lstStyle/>
          <a:p>
            <a:pPr marL="457200" lvl="0" indent="-228600" algn="l" rtl="0">
              <a:lnSpc>
                <a:spcPct val="115000"/>
              </a:lnSpc>
              <a:spcBef>
                <a:spcPts val="0"/>
              </a:spcBef>
              <a:spcAft>
                <a:spcPts val="0"/>
              </a:spcAft>
              <a:buClr>
                <a:schemeClr val="dk1"/>
              </a:buClr>
              <a:buSzPts val="1200"/>
              <a:buNone/>
            </a:pPr>
            <a:endParaRPr sz="1200">
              <a:solidFill>
                <a:schemeClr val="dk1"/>
              </a:solidFill>
            </a:endParaRPr>
          </a:p>
        </p:txBody>
      </p:sp>
      <p:sp>
        <p:nvSpPr>
          <p:cNvPr id="144" name="Google Shape;144;p26"/>
          <p:cNvSpPr txBox="1">
            <a:spLocks noGrp="1"/>
          </p:cNvSpPr>
          <p:nvPr>
            <p:ph type="sldNum" idx="12"/>
          </p:nvPr>
        </p:nvSpPr>
        <p:spPr>
          <a:xfrm>
            <a:off x="8601110" y="4749900"/>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tx1"/>
                </a:solidFill>
              </a:rPr>
              <a:t>12</a:t>
            </a:fld>
            <a:endParaRPr dirty="0">
              <a:solidFill>
                <a:schemeClr val="tx1"/>
              </a:solidFill>
            </a:endParaRPr>
          </a:p>
        </p:txBody>
      </p:sp>
      <p:pic>
        <p:nvPicPr>
          <p:cNvPr id="3" name="תמונה 2" descr="תמונה שמכילה טקסט, תרשים, עיגול, מקביל&#10;&#10;תוכן בינה מלאכותית גנרטיבית עשוי להיות שגוי.">
            <a:extLst>
              <a:ext uri="{FF2B5EF4-FFF2-40B4-BE49-F238E27FC236}">
                <a16:creationId xmlns:a16="http://schemas.microsoft.com/office/drawing/2014/main" id="{4CC47C9E-EA87-D212-6985-A890523FFC84}"/>
              </a:ext>
            </a:extLst>
          </p:cNvPr>
          <p:cNvPicPr>
            <a:picLocks noChangeAspect="1"/>
          </p:cNvPicPr>
          <p:nvPr/>
        </p:nvPicPr>
        <p:blipFill>
          <a:blip r:embed="rId4"/>
          <a:stretch>
            <a:fillRect/>
          </a:stretch>
        </p:blipFill>
        <p:spPr>
          <a:xfrm>
            <a:off x="310454" y="745588"/>
            <a:ext cx="8523091" cy="43979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
        <p:cNvGrpSpPr/>
        <p:nvPr/>
      </p:nvGrpSpPr>
      <p:grpSpPr>
        <a:xfrm>
          <a:off x="0" y="0"/>
          <a:ext cx="0" cy="0"/>
          <a:chOff x="0" y="0"/>
          <a:chExt cx="0" cy="0"/>
        </a:xfrm>
      </p:grpSpPr>
      <p:sp>
        <p:nvSpPr>
          <p:cNvPr id="149" name="Google Shape;149;p27"/>
          <p:cNvSpPr txBox="1"/>
          <p:nvPr/>
        </p:nvSpPr>
        <p:spPr>
          <a:xfrm>
            <a:off x="3009175" y="-68375"/>
            <a:ext cx="71454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3500" b="1">
                <a:solidFill>
                  <a:schemeClr val="dk1"/>
                </a:solidFill>
              </a:rPr>
              <a:t>Activity Diagram</a:t>
            </a:r>
            <a:endParaRPr sz="3500" b="1">
              <a:solidFill>
                <a:schemeClr val="dk1"/>
              </a:solidFill>
            </a:endParaRPr>
          </a:p>
        </p:txBody>
      </p:sp>
      <p:sp>
        <p:nvSpPr>
          <p:cNvPr id="150" name="Google Shape;150;p27"/>
          <p:cNvSpPr txBox="1"/>
          <p:nvPr/>
        </p:nvSpPr>
        <p:spPr>
          <a:xfrm>
            <a:off x="342900" y="1266100"/>
            <a:ext cx="7145400" cy="75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iw">
                <a:solidFill>
                  <a:schemeClr val="lt1"/>
                </a:solidFill>
              </a:rPr>
              <a:t>.</a:t>
            </a:r>
            <a:endParaRPr>
              <a:solidFill>
                <a:schemeClr val="lt1"/>
              </a:solidFill>
            </a:endParaRPr>
          </a:p>
          <a:p>
            <a:pPr marL="457200" lvl="0" indent="0" algn="l" rtl="0">
              <a:lnSpc>
                <a:spcPct val="115000"/>
              </a:lnSpc>
              <a:spcBef>
                <a:spcPts val="1200"/>
              </a:spcBef>
              <a:spcAft>
                <a:spcPts val="1200"/>
              </a:spcAft>
              <a:buNone/>
            </a:pPr>
            <a:endParaRPr sz="1100" b="1">
              <a:solidFill>
                <a:schemeClr val="dk1"/>
              </a:solidFill>
            </a:endParaRPr>
          </a:p>
        </p:txBody>
      </p:sp>
      <p:pic>
        <p:nvPicPr>
          <p:cNvPr id="151" name="Google Shape;151;p27"/>
          <p:cNvPicPr preferRelativeResize="0"/>
          <p:nvPr/>
        </p:nvPicPr>
        <p:blipFill>
          <a:blip r:embed="rId4">
            <a:alphaModFix/>
          </a:blip>
          <a:stretch>
            <a:fillRect/>
          </a:stretch>
        </p:blipFill>
        <p:spPr>
          <a:xfrm>
            <a:off x="220825" y="654925"/>
            <a:ext cx="8797900" cy="4357400"/>
          </a:xfrm>
          <a:prstGeom prst="rect">
            <a:avLst/>
          </a:prstGeom>
          <a:noFill/>
          <a:ln>
            <a:noFill/>
          </a:ln>
        </p:spPr>
      </p:pic>
      <p:sp>
        <p:nvSpPr>
          <p:cNvPr id="152" name="Google Shape;152;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tx1"/>
                </a:solidFill>
              </a:rPr>
              <a:t>13</a:t>
            </a:fld>
            <a:endParaRPr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sp>
        <p:nvSpPr>
          <p:cNvPr id="157" name="Google Shape;157;p28"/>
          <p:cNvSpPr txBox="1"/>
          <p:nvPr/>
        </p:nvSpPr>
        <p:spPr>
          <a:xfrm>
            <a:off x="2210300" y="0"/>
            <a:ext cx="70161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3500" b="1">
                <a:solidFill>
                  <a:schemeClr val="dk1"/>
                </a:solidFill>
              </a:rPr>
              <a:t>Architecture Diagram</a:t>
            </a:r>
            <a:endParaRPr sz="3500" b="1">
              <a:solidFill>
                <a:schemeClr val="dk1"/>
              </a:solidFill>
            </a:endParaRPr>
          </a:p>
        </p:txBody>
      </p:sp>
      <p:sp>
        <p:nvSpPr>
          <p:cNvPr id="158" name="Google Shape;158;p28"/>
          <p:cNvSpPr txBox="1"/>
          <p:nvPr/>
        </p:nvSpPr>
        <p:spPr>
          <a:xfrm>
            <a:off x="342900" y="1266100"/>
            <a:ext cx="7145400" cy="75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iw">
                <a:solidFill>
                  <a:schemeClr val="lt1"/>
                </a:solidFill>
              </a:rPr>
              <a:t>.</a:t>
            </a:r>
            <a:endParaRPr>
              <a:solidFill>
                <a:schemeClr val="lt1"/>
              </a:solidFill>
            </a:endParaRPr>
          </a:p>
          <a:p>
            <a:pPr marL="457200" lvl="0" indent="0" algn="l" rtl="0">
              <a:lnSpc>
                <a:spcPct val="115000"/>
              </a:lnSpc>
              <a:spcBef>
                <a:spcPts val="1200"/>
              </a:spcBef>
              <a:spcAft>
                <a:spcPts val="1200"/>
              </a:spcAft>
              <a:buNone/>
            </a:pPr>
            <a:endParaRPr sz="1100" b="1">
              <a:solidFill>
                <a:schemeClr val="dk1"/>
              </a:solidFill>
            </a:endParaRPr>
          </a:p>
        </p:txBody>
      </p:sp>
      <p:pic>
        <p:nvPicPr>
          <p:cNvPr id="159" name="Google Shape;159;p28"/>
          <p:cNvPicPr preferRelativeResize="0"/>
          <p:nvPr/>
        </p:nvPicPr>
        <p:blipFill>
          <a:blip r:embed="rId4">
            <a:alphaModFix/>
          </a:blip>
          <a:stretch>
            <a:fillRect/>
          </a:stretch>
        </p:blipFill>
        <p:spPr>
          <a:xfrm>
            <a:off x="170675" y="615600"/>
            <a:ext cx="8957101" cy="4375500"/>
          </a:xfrm>
          <a:prstGeom prst="rect">
            <a:avLst/>
          </a:prstGeom>
          <a:noFill/>
          <a:ln>
            <a:noFill/>
          </a:ln>
        </p:spPr>
      </p:pic>
      <p:sp>
        <p:nvSpPr>
          <p:cNvPr id="160" name="Google Shape;16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tx1"/>
                </a:solidFill>
              </a:rPr>
              <a:t>14</a:t>
            </a:fld>
            <a:endParaRPr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
        <p:cNvGrpSpPr/>
        <p:nvPr/>
      </p:nvGrpSpPr>
      <p:grpSpPr>
        <a:xfrm>
          <a:off x="0" y="0"/>
          <a:ext cx="0" cy="0"/>
          <a:chOff x="0" y="0"/>
          <a:chExt cx="0" cy="0"/>
        </a:xfrm>
      </p:grpSpPr>
      <p:sp>
        <p:nvSpPr>
          <p:cNvPr id="165" name="Google Shape;165;p29"/>
          <p:cNvSpPr txBox="1"/>
          <p:nvPr/>
        </p:nvSpPr>
        <p:spPr>
          <a:xfrm>
            <a:off x="382475" y="1292475"/>
            <a:ext cx="7145400" cy="75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iw">
                <a:solidFill>
                  <a:schemeClr val="lt1"/>
                </a:solidFill>
              </a:rPr>
              <a:t>.</a:t>
            </a:r>
            <a:endParaRPr>
              <a:solidFill>
                <a:schemeClr val="lt1"/>
              </a:solidFill>
            </a:endParaRPr>
          </a:p>
          <a:p>
            <a:pPr marL="457200" lvl="0" indent="0" algn="l" rtl="0">
              <a:lnSpc>
                <a:spcPct val="115000"/>
              </a:lnSpc>
              <a:spcBef>
                <a:spcPts val="1200"/>
              </a:spcBef>
              <a:spcAft>
                <a:spcPts val="1200"/>
              </a:spcAft>
              <a:buNone/>
            </a:pPr>
            <a:endParaRPr sz="1100" b="1">
              <a:solidFill>
                <a:schemeClr val="dk1"/>
              </a:solidFill>
            </a:endParaRPr>
          </a:p>
        </p:txBody>
      </p:sp>
      <p:sp>
        <p:nvSpPr>
          <p:cNvPr id="166" name="Google Shape;166;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tx1"/>
                </a:solidFill>
              </a:rPr>
              <a:t>15</a:t>
            </a:fld>
            <a:endParaRPr dirty="0">
              <a:solidFill>
                <a:schemeClr val="tx1"/>
              </a:solidFill>
            </a:endParaRPr>
          </a:p>
        </p:txBody>
      </p:sp>
      <p:pic>
        <p:nvPicPr>
          <p:cNvPr id="167" name="Google Shape;167;p29"/>
          <p:cNvPicPr preferRelativeResize="0"/>
          <p:nvPr/>
        </p:nvPicPr>
        <p:blipFill>
          <a:blip r:embed="rId4">
            <a:alphaModFix/>
          </a:blip>
          <a:srcRect b="12613"/>
          <a:stretch>
            <a:fillRect/>
          </a:stretch>
        </p:blipFill>
        <p:spPr>
          <a:xfrm>
            <a:off x="156974" y="178036"/>
            <a:ext cx="8604551" cy="438194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71"/>
        <p:cNvGrpSpPr/>
        <p:nvPr/>
      </p:nvGrpSpPr>
      <p:grpSpPr>
        <a:xfrm>
          <a:off x="0" y="0"/>
          <a:ext cx="0" cy="0"/>
          <a:chOff x="0" y="0"/>
          <a:chExt cx="0" cy="0"/>
        </a:xfrm>
      </p:grpSpPr>
      <p:sp>
        <p:nvSpPr>
          <p:cNvPr id="172" name="Google Shape;172;p30"/>
          <p:cNvSpPr txBox="1"/>
          <p:nvPr/>
        </p:nvSpPr>
        <p:spPr>
          <a:xfrm>
            <a:off x="342900" y="176400"/>
            <a:ext cx="84417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3500" b="1" dirty="0">
                <a:solidFill>
                  <a:schemeClr val="dk1"/>
                </a:solidFill>
              </a:rPr>
              <a:t>Prototype developed in summer 2025</a:t>
            </a:r>
            <a:endParaRPr sz="3500" b="1" dirty="0">
              <a:solidFill>
                <a:schemeClr val="dk1"/>
              </a:solidFill>
            </a:endParaRPr>
          </a:p>
        </p:txBody>
      </p:sp>
      <p:sp>
        <p:nvSpPr>
          <p:cNvPr id="173" name="Google Shape;173;p30"/>
          <p:cNvSpPr txBox="1"/>
          <p:nvPr/>
        </p:nvSpPr>
        <p:spPr>
          <a:xfrm>
            <a:off x="342900" y="1266100"/>
            <a:ext cx="7145400" cy="75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iw">
                <a:solidFill>
                  <a:schemeClr val="lt1"/>
                </a:solidFill>
              </a:rPr>
              <a:t>.</a:t>
            </a:r>
            <a:endParaRPr>
              <a:solidFill>
                <a:schemeClr val="lt1"/>
              </a:solidFill>
            </a:endParaRPr>
          </a:p>
          <a:p>
            <a:pPr marL="457200" lvl="0" indent="0" algn="l" rtl="0">
              <a:lnSpc>
                <a:spcPct val="115000"/>
              </a:lnSpc>
              <a:spcBef>
                <a:spcPts val="1200"/>
              </a:spcBef>
              <a:spcAft>
                <a:spcPts val="1200"/>
              </a:spcAft>
              <a:buNone/>
            </a:pPr>
            <a:endParaRPr sz="1100" b="1">
              <a:solidFill>
                <a:schemeClr val="dk1"/>
              </a:solidFill>
            </a:endParaRPr>
          </a:p>
        </p:txBody>
      </p:sp>
      <p:pic>
        <p:nvPicPr>
          <p:cNvPr id="174" name="Google Shape;174;p30"/>
          <p:cNvPicPr preferRelativeResize="0"/>
          <p:nvPr/>
        </p:nvPicPr>
        <p:blipFill rotWithShape="1">
          <a:blip r:embed="rId6">
            <a:alphaModFix/>
          </a:blip>
          <a:srcRect l="17215" r="14412"/>
          <a:stretch/>
        </p:blipFill>
        <p:spPr>
          <a:xfrm>
            <a:off x="507547" y="1039130"/>
            <a:ext cx="1754051" cy="3847999"/>
          </a:xfrm>
          <a:prstGeom prst="rect">
            <a:avLst/>
          </a:prstGeom>
          <a:noFill/>
          <a:ln>
            <a:noFill/>
          </a:ln>
        </p:spPr>
      </p:pic>
      <p:pic>
        <p:nvPicPr>
          <p:cNvPr id="175" name="Google Shape;175;p30"/>
          <p:cNvPicPr preferRelativeResize="0"/>
          <p:nvPr/>
        </p:nvPicPr>
        <p:blipFill rotWithShape="1">
          <a:blip r:embed="rId7">
            <a:alphaModFix/>
          </a:blip>
          <a:srcRect l="16388" r="15239"/>
          <a:stretch/>
        </p:blipFill>
        <p:spPr>
          <a:xfrm>
            <a:off x="6553432" y="1039130"/>
            <a:ext cx="1754051" cy="3847999"/>
          </a:xfrm>
          <a:prstGeom prst="rect">
            <a:avLst/>
          </a:prstGeom>
          <a:noFill/>
          <a:ln>
            <a:noFill/>
          </a:ln>
        </p:spPr>
      </p:pic>
      <p:sp>
        <p:nvSpPr>
          <p:cNvPr id="176" name="Google Shape;176;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tx1"/>
                </a:solidFill>
              </a:rPr>
              <a:t>16</a:t>
            </a:fld>
            <a:endParaRPr dirty="0">
              <a:solidFill>
                <a:schemeClr val="tx1"/>
              </a:solidFill>
            </a:endParaRPr>
          </a:p>
        </p:txBody>
      </p:sp>
      <p:pic>
        <p:nvPicPr>
          <p:cNvPr id="3" name="WhatsApp Video 2026-01-25 at 14.01.59">
            <a:hlinkClick r:id="" action="ppaction://media"/>
            <a:extLst>
              <a:ext uri="{FF2B5EF4-FFF2-40B4-BE49-F238E27FC236}">
                <a16:creationId xmlns:a16="http://schemas.microsoft.com/office/drawing/2014/main" id="{476FD515-D5D4-5CF1-830E-0F5000FED6D4}"/>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182630" y="999936"/>
            <a:ext cx="2296395" cy="40568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sp>
        <p:nvSpPr>
          <p:cNvPr id="181" name="Google Shape;181;p31"/>
          <p:cNvSpPr txBox="1"/>
          <p:nvPr/>
        </p:nvSpPr>
        <p:spPr>
          <a:xfrm>
            <a:off x="342900" y="222183"/>
            <a:ext cx="7145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3800"/>
              <a:buFont typeface="Arial"/>
              <a:buNone/>
            </a:pPr>
            <a:r>
              <a:rPr lang="iw" sz="3500" b="1" dirty="0">
                <a:solidFill>
                  <a:schemeClr val="dk1"/>
                </a:solidFill>
              </a:rPr>
              <a:t>Expected Achievements</a:t>
            </a:r>
            <a:endParaRPr sz="3500" b="1" dirty="0">
              <a:solidFill>
                <a:schemeClr val="dk1"/>
              </a:solidFill>
            </a:endParaRPr>
          </a:p>
        </p:txBody>
      </p:sp>
      <p:sp>
        <p:nvSpPr>
          <p:cNvPr id="182" name="Google Shape;182;p31"/>
          <p:cNvSpPr txBox="1"/>
          <p:nvPr/>
        </p:nvSpPr>
        <p:spPr>
          <a:xfrm>
            <a:off x="342900" y="1266100"/>
            <a:ext cx="7145400" cy="75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iw" dirty="0">
                <a:solidFill>
                  <a:schemeClr val="lt1"/>
                </a:solidFill>
              </a:rPr>
              <a:t>.</a:t>
            </a:r>
            <a:endParaRPr dirty="0">
              <a:solidFill>
                <a:schemeClr val="lt1"/>
              </a:solidFill>
            </a:endParaRPr>
          </a:p>
          <a:p>
            <a:pPr marL="457200" lvl="0" indent="0" algn="l" rtl="0">
              <a:lnSpc>
                <a:spcPct val="115000"/>
              </a:lnSpc>
              <a:spcBef>
                <a:spcPts val="1200"/>
              </a:spcBef>
              <a:spcAft>
                <a:spcPts val="1200"/>
              </a:spcAft>
              <a:buNone/>
            </a:pPr>
            <a:endParaRPr sz="1100" b="1" dirty="0">
              <a:solidFill>
                <a:schemeClr val="dk1"/>
              </a:solidFill>
            </a:endParaRPr>
          </a:p>
        </p:txBody>
      </p:sp>
      <p:sp>
        <p:nvSpPr>
          <p:cNvPr id="183" name="Google Shape;183;p31"/>
          <p:cNvSpPr txBox="1"/>
          <p:nvPr/>
        </p:nvSpPr>
        <p:spPr>
          <a:xfrm>
            <a:off x="342900" y="972900"/>
            <a:ext cx="7816362" cy="3407056"/>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200"/>
              </a:spcBef>
              <a:spcAft>
                <a:spcPts val="0"/>
              </a:spcAft>
              <a:buClr>
                <a:schemeClr val="dk1"/>
              </a:buClr>
              <a:buSzPts val="1400"/>
              <a:buChar char="●"/>
            </a:pPr>
            <a:r>
              <a:rPr lang="iw" sz="1600" b="1" dirty="0">
                <a:solidFill>
                  <a:schemeClr val="dk1"/>
                </a:solidFill>
              </a:rPr>
              <a:t>Clinical Accuracy</a:t>
            </a:r>
            <a:r>
              <a:rPr lang="iw" sz="1600" dirty="0">
                <a:solidFill>
                  <a:schemeClr val="dk1"/>
                </a:solidFill>
              </a:rPr>
              <a:t> – Standardized measurements with an error of up t</a:t>
            </a:r>
            <a:r>
              <a:rPr lang="en-US" sz="1600" dirty="0">
                <a:solidFill>
                  <a:schemeClr val="dk1"/>
                </a:solidFill>
              </a:rPr>
              <a:t>o </a:t>
            </a:r>
            <a:r>
              <a:rPr lang="iw" sz="1600" dirty="0">
                <a:solidFill>
                  <a:schemeClr val="dk1"/>
                </a:solidFill>
              </a:rPr>
              <a:t>5°</a:t>
            </a:r>
            <a:r>
              <a:rPr lang="en-US" sz="1600" dirty="0">
                <a:solidFill>
                  <a:schemeClr val="dk1"/>
                </a:solidFill>
              </a:rPr>
              <a:t>.</a:t>
            </a:r>
            <a:br>
              <a:rPr lang="iw" sz="1600" dirty="0">
                <a:solidFill>
                  <a:schemeClr val="dk1"/>
                </a:solidFill>
              </a:rPr>
            </a:br>
            <a:endParaRPr sz="1600"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iw" sz="1600" b="1" dirty="0">
                <a:solidFill>
                  <a:schemeClr val="dk1"/>
                </a:solidFill>
              </a:rPr>
              <a:t>Objective Documentation</a:t>
            </a:r>
            <a:r>
              <a:rPr lang="iw" sz="1600" dirty="0">
                <a:solidFill>
                  <a:schemeClr val="dk1"/>
                </a:solidFill>
              </a:rPr>
              <a:t> – Reliable records for clinical and legal use.</a:t>
            </a:r>
            <a:br>
              <a:rPr lang="iw" sz="1600" dirty="0">
                <a:solidFill>
                  <a:schemeClr val="dk1"/>
                </a:solidFill>
              </a:rPr>
            </a:br>
            <a:endParaRPr sz="1600"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iw" sz="1600" b="1" dirty="0">
                <a:solidFill>
                  <a:schemeClr val="dk1"/>
                </a:solidFill>
              </a:rPr>
              <a:t>Efficient Workflow</a:t>
            </a:r>
            <a:r>
              <a:rPr lang="iw" sz="1600" dirty="0">
                <a:solidFill>
                  <a:schemeClr val="dk1"/>
                </a:solidFill>
              </a:rPr>
              <a:t> – Reduced assessment time in busy clinical settings.</a:t>
            </a:r>
            <a:br>
              <a:rPr lang="iw" sz="1600" dirty="0">
                <a:solidFill>
                  <a:schemeClr val="dk1"/>
                </a:solidFill>
              </a:rPr>
            </a:br>
            <a:endParaRPr sz="1600"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iw" sz="1600" b="1" dirty="0">
                <a:solidFill>
                  <a:schemeClr val="dk1"/>
                </a:solidFill>
              </a:rPr>
              <a:t>Adaptive Landmark Detection</a:t>
            </a:r>
            <a:r>
              <a:rPr lang="iw" sz="1600" dirty="0">
                <a:solidFill>
                  <a:schemeClr val="dk1"/>
                </a:solidFill>
              </a:rPr>
              <a:t> – AI-based identification that handles patient variability</a:t>
            </a:r>
            <a:r>
              <a:rPr lang="iw" dirty="0">
                <a:solidFill>
                  <a:schemeClr val="dk1"/>
                </a:solidFill>
              </a:rPr>
              <a:t>.</a:t>
            </a:r>
            <a:endParaRPr dirty="0">
              <a:solidFill>
                <a:schemeClr val="dk1"/>
              </a:solidFill>
            </a:endParaRPr>
          </a:p>
          <a:p>
            <a:pPr marL="0" lvl="0" indent="0" algn="l" rtl="0">
              <a:lnSpc>
                <a:spcPct val="115000"/>
              </a:lnSpc>
              <a:spcBef>
                <a:spcPts val="1200"/>
              </a:spcBef>
              <a:spcAft>
                <a:spcPts val="0"/>
              </a:spcAft>
              <a:buNone/>
            </a:pPr>
            <a:endParaRPr b="1" dirty="0">
              <a:solidFill>
                <a:schemeClr val="lt1"/>
              </a:solidFill>
              <a:latin typeface="Fira Sans Extra Condensed"/>
              <a:ea typeface="Fira Sans Extra Condensed"/>
              <a:cs typeface="Fira Sans Extra Condensed"/>
              <a:sym typeface="Fira Sans Extra Condensed"/>
            </a:endParaRPr>
          </a:p>
          <a:p>
            <a:pPr marL="0" lvl="0" indent="0" algn="l" rtl="0">
              <a:lnSpc>
                <a:spcPct val="115000"/>
              </a:lnSpc>
              <a:spcBef>
                <a:spcPts val="1200"/>
              </a:spcBef>
              <a:spcAft>
                <a:spcPts val="0"/>
              </a:spcAft>
              <a:buNone/>
            </a:pPr>
            <a:endParaRPr b="1" dirty="0">
              <a:solidFill>
                <a:schemeClr val="lt1"/>
              </a:solidFill>
              <a:latin typeface="Fira Sans Extra Condensed"/>
              <a:ea typeface="Fira Sans Extra Condensed"/>
              <a:cs typeface="Fira Sans Extra Condensed"/>
              <a:sym typeface="Fira Sans Extra Condensed"/>
            </a:endParaRPr>
          </a:p>
        </p:txBody>
      </p:sp>
      <p:sp>
        <p:nvSpPr>
          <p:cNvPr id="184" name="Google Shape;18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tx1"/>
                </a:solidFill>
              </a:rPr>
              <a:t>17</a:t>
            </a:fld>
            <a:endParaRPr dirty="0">
              <a:solidFill>
                <a:schemeClr val="tx1"/>
              </a:solidFill>
            </a:endParaRPr>
          </a:p>
        </p:txBody>
      </p:sp>
      <p:pic>
        <p:nvPicPr>
          <p:cNvPr id="2" name="תמונה 1">
            <a:extLst>
              <a:ext uri="{FF2B5EF4-FFF2-40B4-BE49-F238E27FC236}">
                <a16:creationId xmlns:a16="http://schemas.microsoft.com/office/drawing/2014/main" id="{D271B5BE-9DC0-8D5C-3FC5-271D52C04EA3}"/>
              </a:ext>
            </a:extLst>
          </p:cNvPr>
          <p:cNvPicPr>
            <a:picLocks noChangeAspect="1"/>
          </p:cNvPicPr>
          <p:nvPr/>
        </p:nvPicPr>
        <p:blipFill>
          <a:blip r:embed="rId4"/>
          <a:stretch>
            <a:fillRect/>
          </a:stretch>
        </p:blipFill>
        <p:spPr>
          <a:xfrm>
            <a:off x="2019751" y="3258341"/>
            <a:ext cx="4462659" cy="179847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
        <p:cNvGrpSpPr/>
        <p:nvPr/>
      </p:nvGrpSpPr>
      <p:grpSpPr>
        <a:xfrm>
          <a:off x="0" y="0"/>
          <a:ext cx="0" cy="0"/>
          <a:chOff x="0" y="0"/>
          <a:chExt cx="0" cy="0"/>
        </a:xfrm>
      </p:grpSpPr>
      <p:pic>
        <p:nvPicPr>
          <p:cNvPr id="4" name="תמונה 3">
            <a:extLst>
              <a:ext uri="{FF2B5EF4-FFF2-40B4-BE49-F238E27FC236}">
                <a16:creationId xmlns:a16="http://schemas.microsoft.com/office/drawing/2014/main" id="{611F1694-FB17-4F45-96D2-CDDD3EBD9187}"/>
              </a:ext>
            </a:extLst>
          </p:cNvPr>
          <p:cNvPicPr>
            <a:picLocks noChangeAspect="1"/>
          </p:cNvPicPr>
          <p:nvPr/>
        </p:nvPicPr>
        <p:blipFill>
          <a:blip r:embed="rId4"/>
          <a:stretch>
            <a:fillRect/>
          </a:stretch>
        </p:blipFill>
        <p:spPr>
          <a:xfrm>
            <a:off x="0" y="0"/>
            <a:ext cx="9143999" cy="5143500"/>
          </a:xfrm>
          <a:prstGeom prst="rect">
            <a:avLst/>
          </a:prstGeom>
        </p:spPr>
      </p:pic>
      <p:sp>
        <p:nvSpPr>
          <p:cNvPr id="250" name="Google Shape;250;p41"/>
          <p:cNvSpPr txBox="1"/>
          <p:nvPr/>
        </p:nvSpPr>
        <p:spPr>
          <a:xfrm>
            <a:off x="534150" y="302025"/>
            <a:ext cx="7145400" cy="66938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iw" sz="3500" b="1" dirty="0">
                <a:solidFill>
                  <a:schemeClr val="tx1"/>
                </a:solidFill>
                <a:latin typeface="+mj-lt"/>
                <a:ea typeface="Fira Sans Extra Condensed"/>
                <a:cs typeface="Fira Sans Extra Condensed"/>
                <a:sym typeface="Fira Sans Extra Condensed"/>
              </a:rPr>
              <a:t>Challenges of our system</a:t>
            </a:r>
            <a:endParaRPr sz="3500" b="1" dirty="0">
              <a:solidFill>
                <a:schemeClr val="tx1"/>
              </a:solidFill>
              <a:latin typeface="+mj-lt"/>
              <a:ea typeface="Fira Sans Extra Condensed"/>
              <a:cs typeface="Fira Sans Extra Condensed"/>
              <a:sym typeface="Fira Sans Extra Condensed"/>
            </a:endParaRPr>
          </a:p>
        </p:txBody>
      </p:sp>
      <p:sp>
        <p:nvSpPr>
          <p:cNvPr id="251" name="Google Shape;251;p41"/>
          <p:cNvSpPr txBox="1"/>
          <p:nvPr/>
        </p:nvSpPr>
        <p:spPr>
          <a:xfrm>
            <a:off x="534150" y="1227605"/>
            <a:ext cx="7145400" cy="75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iw">
                <a:solidFill>
                  <a:schemeClr val="lt1"/>
                </a:solidFill>
              </a:rPr>
              <a:t>.</a:t>
            </a:r>
            <a:endParaRPr>
              <a:solidFill>
                <a:schemeClr val="lt1"/>
              </a:solidFill>
            </a:endParaRPr>
          </a:p>
          <a:p>
            <a:pPr marL="457200" lvl="0" indent="0" algn="l" rtl="0">
              <a:lnSpc>
                <a:spcPct val="115000"/>
              </a:lnSpc>
              <a:spcBef>
                <a:spcPts val="1200"/>
              </a:spcBef>
              <a:spcAft>
                <a:spcPts val="1200"/>
              </a:spcAft>
              <a:buNone/>
            </a:pPr>
            <a:endParaRPr sz="1100" b="1">
              <a:solidFill>
                <a:schemeClr val="dk1"/>
              </a:solidFill>
            </a:endParaRPr>
          </a:p>
        </p:txBody>
      </p:sp>
      <p:sp>
        <p:nvSpPr>
          <p:cNvPr id="252" name="Google Shape;252;p41"/>
          <p:cNvSpPr txBox="1"/>
          <p:nvPr/>
        </p:nvSpPr>
        <p:spPr>
          <a:xfrm>
            <a:off x="669975" y="1434850"/>
            <a:ext cx="67527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800">
              <a:solidFill>
                <a:schemeClr val="lt1"/>
              </a:solidFill>
              <a:latin typeface="Fira Sans Extra Condensed"/>
              <a:ea typeface="Fira Sans Extra Condensed"/>
              <a:cs typeface="Fira Sans Extra Condensed"/>
              <a:sym typeface="Fira Sans Extra Condensed"/>
            </a:endParaRPr>
          </a:p>
        </p:txBody>
      </p:sp>
      <p:sp>
        <p:nvSpPr>
          <p:cNvPr id="253" name="Google Shape;253;p41"/>
          <p:cNvSpPr txBox="1"/>
          <p:nvPr/>
        </p:nvSpPr>
        <p:spPr>
          <a:xfrm>
            <a:off x="583387" y="1278143"/>
            <a:ext cx="7527900" cy="2970014"/>
          </a:xfrm>
          <a:prstGeom prst="rect">
            <a:avLst/>
          </a:prstGeom>
          <a:noFill/>
          <a:ln>
            <a:noFill/>
          </a:ln>
        </p:spPr>
        <p:txBody>
          <a:bodyPr spcFirstLastPara="1" wrap="square" lIns="91425" tIns="91425" rIns="91425" bIns="91425" anchor="t" anchorCtr="0">
            <a:spAutoFit/>
          </a:bodyPr>
          <a:lstStyle/>
          <a:p>
            <a:pPr marL="127000" lvl="0" algn="l" rtl="0">
              <a:lnSpc>
                <a:spcPct val="115000"/>
              </a:lnSpc>
              <a:spcBef>
                <a:spcPts val="1200"/>
              </a:spcBef>
              <a:spcAft>
                <a:spcPts val="0"/>
              </a:spcAft>
              <a:buClr>
                <a:schemeClr val="lt1"/>
              </a:buClr>
              <a:buSzPts val="1600"/>
            </a:pPr>
            <a:r>
              <a:rPr lang="iw" sz="1600" b="1" dirty="0">
                <a:solidFill>
                  <a:schemeClr val="tx1"/>
                </a:solidFill>
                <a:latin typeface="+mj-lt"/>
                <a:ea typeface="Fira Sans Extra Condensed"/>
                <a:cs typeface="Fira Sans Extra Condensed"/>
                <a:sym typeface="Fira Sans Extra Condensed"/>
              </a:rPr>
              <a:t>Anatomical Variability</a:t>
            </a:r>
            <a:r>
              <a:rPr lang="iw" sz="1600" dirty="0">
                <a:solidFill>
                  <a:schemeClr val="tx1"/>
                </a:solidFill>
                <a:latin typeface="+mj-lt"/>
                <a:ea typeface="Fira Sans Extra Condensed"/>
                <a:cs typeface="Fira Sans Extra Condensed"/>
                <a:sym typeface="Fira Sans Extra Condensed"/>
              </a:rPr>
              <a:t> – Accuracy across different foot structures.</a:t>
            </a:r>
            <a:br>
              <a:rPr lang="iw" sz="1600" dirty="0">
                <a:solidFill>
                  <a:schemeClr val="tx1"/>
                </a:solidFill>
                <a:latin typeface="+mj-lt"/>
                <a:ea typeface="Fira Sans Extra Condensed"/>
                <a:cs typeface="Fira Sans Extra Condensed"/>
                <a:sym typeface="Fira Sans Extra Condensed"/>
              </a:rPr>
            </a:br>
            <a:endParaRPr sz="1600" dirty="0">
              <a:solidFill>
                <a:schemeClr val="tx1"/>
              </a:solidFill>
              <a:latin typeface="+mj-lt"/>
              <a:ea typeface="Fira Sans Extra Condensed"/>
              <a:cs typeface="Fira Sans Extra Condensed"/>
              <a:sym typeface="Fira Sans Extra Condensed"/>
            </a:endParaRPr>
          </a:p>
          <a:p>
            <a:pPr marL="127000" lvl="0" algn="l" rtl="0">
              <a:lnSpc>
                <a:spcPct val="115000"/>
              </a:lnSpc>
              <a:spcBef>
                <a:spcPts val="0"/>
              </a:spcBef>
              <a:spcAft>
                <a:spcPts val="0"/>
              </a:spcAft>
              <a:buClr>
                <a:schemeClr val="lt1"/>
              </a:buClr>
              <a:buSzPts val="1600"/>
            </a:pPr>
            <a:r>
              <a:rPr lang="iw" sz="1600" b="1" dirty="0">
                <a:solidFill>
                  <a:schemeClr val="tx1"/>
                </a:solidFill>
                <a:latin typeface="+mj-lt"/>
                <a:ea typeface="Fira Sans Extra Condensed"/>
                <a:cs typeface="Fira Sans Extra Condensed"/>
                <a:sym typeface="Fira Sans Extra Condensed"/>
              </a:rPr>
              <a:t>Environmental Robustness</a:t>
            </a:r>
            <a:r>
              <a:rPr lang="iw" sz="1600" dirty="0">
                <a:solidFill>
                  <a:schemeClr val="tx1"/>
                </a:solidFill>
                <a:latin typeface="+mj-lt"/>
                <a:ea typeface="Fira Sans Extra Condensed"/>
                <a:cs typeface="Fira Sans Extra Condensed"/>
                <a:sym typeface="Fira Sans Extra Condensed"/>
              </a:rPr>
              <a:t> – Stable performance under varying conditions.</a:t>
            </a:r>
            <a:br>
              <a:rPr lang="iw" sz="1600" dirty="0">
                <a:solidFill>
                  <a:schemeClr val="tx1"/>
                </a:solidFill>
                <a:latin typeface="+mj-lt"/>
                <a:ea typeface="Fira Sans Extra Condensed"/>
                <a:cs typeface="Fira Sans Extra Condensed"/>
                <a:sym typeface="Fira Sans Extra Condensed"/>
              </a:rPr>
            </a:br>
            <a:endParaRPr sz="1600" dirty="0">
              <a:solidFill>
                <a:schemeClr val="tx1"/>
              </a:solidFill>
              <a:latin typeface="+mj-lt"/>
              <a:ea typeface="Fira Sans Extra Condensed"/>
              <a:cs typeface="Fira Sans Extra Condensed"/>
              <a:sym typeface="Fira Sans Extra Condensed"/>
            </a:endParaRPr>
          </a:p>
          <a:p>
            <a:pPr marL="127000" lvl="0">
              <a:lnSpc>
                <a:spcPct val="115000"/>
              </a:lnSpc>
              <a:buClr>
                <a:schemeClr val="lt1"/>
              </a:buClr>
              <a:buSzPts val="1600"/>
            </a:pPr>
            <a:r>
              <a:rPr lang="iw" sz="1600" b="1" dirty="0">
                <a:solidFill>
                  <a:schemeClr val="tx1"/>
                </a:solidFill>
                <a:latin typeface="+mj-lt"/>
                <a:ea typeface="Fira Sans Extra Condensed"/>
                <a:cs typeface="Fira Sans Extra Condensed"/>
                <a:sym typeface="Fira Sans Extra Condensed"/>
              </a:rPr>
              <a:t>Clinical Precision</a:t>
            </a:r>
            <a:r>
              <a:rPr lang="iw" sz="1600" dirty="0">
                <a:solidFill>
                  <a:schemeClr val="tx1"/>
                </a:solidFill>
                <a:latin typeface="+mj-lt"/>
                <a:ea typeface="Fira Sans Extra Condensed"/>
                <a:cs typeface="Fira Sans Extra Condensed"/>
                <a:sym typeface="Fira Sans Extra Condensed"/>
              </a:rPr>
              <a:t> – Measurement erro</a:t>
            </a:r>
            <a:r>
              <a:rPr lang="en-US" sz="1600" dirty="0">
                <a:solidFill>
                  <a:schemeClr val="tx1"/>
                </a:solidFill>
                <a:latin typeface="+mj-lt"/>
                <a:ea typeface="Fira Sans Extra Condensed"/>
                <a:cs typeface="Fira Sans Extra Condensed"/>
                <a:sym typeface="Fira Sans Extra Condensed"/>
              </a:rPr>
              <a:t>r </a:t>
            </a:r>
            <a:r>
              <a:rPr lang="iw" sz="1600" dirty="0">
                <a:solidFill>
                  <a:schemeClr val="tx1"/>
                </a:solidFill>
                <a:latin typeface="+mj-lt"/>
                <a:ea typeface="Fira Sans Extra Condensed"/>
                <a:cs typeface="Fira Sans Extra Condensed"/>
                <a:sym typeface="Fira Sans Extra Condensed"/>
              </a:rPr>
              <a:t>5° ≤</a:t>
            </a:r>
            <a:br>
              <a:rPr lang="iw" sz="1600" dirty="0">
                <a:solidFill>
                  <a:schemeClr val="tx1"/>
                </a:solidFill>
                <a:latin typeface="+mj-lt"/>
                <a:ea typeface="Fira Sans Extra Condensed"/>
                <a:cs typeface="Fira Sans Extra Condensed"/>
                <a:sym typeface="Fira Sans Extra Condensed"/>
              </a:rPr>
            </a:br>
            <a:endParaRPr sz="1600" dirty="0">
              <a:solidFill>
                <a:schemeClr val="tx1"/>
              </a:solidFill>
              <a:latin typeface="+mj-lt"/>
              <a:ea typeface="Fira Sans Extra Condensed"/>
              <a:cs typeface="Fira Sans Extra Condensed"/>
              <a:sym typeface="Fira Sans Extra Condensed"/>
            </a:endParaRPr>
          </a:p>
          <a:p>
            <a:pPr marL="139700" lvl="0" algn="l" rtl="0">
              <a:lnSpc>
                <a:spcPct val="115000"/>
              </a:lnSpc>
              <a:spcBef>
                <a:spcPts val="0"/>
              </a:spcBef>
              <a:spcAft>
                <a:spcPts val="0"/>
              </a:spcAft>
              <a:buClr>
                <a:schemeClr val="lt1"/>
              </a:buClr>
              <a:buSzPts val="1400"/>
            </a:pPr>
            <a:r>
              <a:rPr lang="iw" sz="1600" b="1" dirty="0">
                <a:solidFill>
                  <a:schemeClr val="tx1"/>
                </a:solidFill>
                <a:latin typeface="+mj-lt"/>
                <a:ea typeface="Fira Sans Extra Condensed"/>
                <a:cs typeface="Fira Sans Extra Condensed"/>
                <a:sym typeface="Fira Sans Extra Condensed"/>
              </a:rPr>
              <a:t>Data Quality</a:t>
            </a:r>
            <a:r>
              <a:rPr lang="iw" sz="1600" dirty="0">
                <a:solidFill>
                  <a:schemeClr val="tx1"/>
                </a:solidFill>
                <a:latin typeface="+mj-lt"/>
                <a:ea typeface="Fira Sans Extra Condensed"/>
                <a:cs typeface="Fira Sans Extra Condensed"/>
                <a:sym typeface="Fira Sans Extra Condensed"/>
              </a:rPr>
              <a:t> – Well-annotated clinical images.</a:t>
            </a:r>
            <a:br>
              <a:rPr lang="iw" dirty="0">
                <a:solidFill>
                  <a:schemeClr val="lt1"/>
                </a:solidFill>
                <a:latin typeface="Fira Sans Extra Condensed"/>
                <a:ea typeface="Fira Sans Extra Condensed"/>
                <a:cs typeface="Fira Sans Extra Condensed"/>
                <a:sym typeface="Fira Sans Extra Condensed"/>
              </a:rPr>
            </a:br>
            <a:endParaRPr dirty="0">
              <a:solidFill>
                <a:schemeClr val="lt1"/>
              </a:solidFill>
              <a:latin typeface="Fira Sans Extra Condensed"/>
              <a:ea typeface="Fira Sans Extra Condensed"/>
              <a:cs typeface="Fira Sans Extra Condensed"/>
              <a:sym typeface="Fira Sans Extra Condensed"/>
            </a:endParaRPr>
          </a:p>
          <a:p>
            <a:pPr marL="457200" lvl="0" indent="0" algn="l" rtl="0">
              <a:lnSpc>
                <a:spcPct val="115000"/>
              </a:lnSpc>
              <a:spcBef>
                <a:spcPts val="1200"/>
              </a:spcBef>
              <a:spcAft>
                <a:spcPts val="0"/>
              </a:spcAft>
              <a:buNone/>
            </a:pPr>
            <a:endParaRPr b="1" dirty="0">
              <a:solidFill>
                <a:schemeClr val="lt1"/>
              </a:solidFill>
              <a:latin typeface="Fira Sans Extra Condensed"/>
              <a:ea typeface="Fira Sans Extra Condensed"/>
              <a:cs typeface="Fira Sans Extra Condensed"/>
              <a:sym typeface="Fira Sans Extra Condensed"/>
            </a:endParaRPr>
          </a:p>
        </p:txBody>
      </p:sp>
      <p:sp>
        <p:nvSpPr>
          <p:cNvPr id="254" name="Google Shape;254;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tx1"/>
                </a:solidFill>
              </a:rPr>
              <a:t>18</a:t>
            </a:fld>
            <a:endParaRPr dirty="0">
              <a:solidFill>
                <a:schemeClr val="tx1"/>
              </a:solidFill>
            </a:endParaRPr>
          </a:p>
        </p:txBody>
      </p:sp>
      <p:sp>
        <p:nvSpPr>
          <p:cNvPr id="10" name="AutoShape 2">
            <a:extLst>
              <a:ext uri="{FF2B5EF4-FFF2-40B4-BE49-F238E27FC236}">
                <a16:creationId xmlns:a16="http://schemas.microsoft.com/office/drawing/2014/main" id="{CF9A3DF0-4BFE-B001-8053-3566FF1BEBB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1" name="AutoShape 4">
            <a:extLst>
              <a:ext uri="{FF2B5EF4-FFF2-40B4-BE49-F238E27FC236}">
                <a16:creationId xmlns:a16="http://schemas.microsoft.com/office/drawing/2014/main" id="{4C210A81-134E-3584-A3AD-0F56522C8C5F}"/>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12" name="תמונה 11">
            <a:extLst>
              <a:ext uri="{FF2B5EF4-FFF2-40B4-BE49-F238E27FC236}">
                <a16:creationId xmlns:a16="http://schemas.microsoft.com/office/drawing/2014/main" id="{90572E9F-0892-5A21-DC02-6F7D5778DA49}"/>
              </a:ext>
            </a:extLst>
          </p:cNvPr>
          <p:cNvPicPr>
            <a:picLocks noChangeAspect="1"/>
          </p:cNvPicPr>
          <p:nvPr/>
        </p:nvPicPr>
        <p:blipFill>
          <a:blip r:embed="rId5"/>
          <a:srcRect l="5266" t="22126" r="76574" b="41406"/>
          <a:stretch>
            <a:fillRect/>
          </a:stretch>
        </p:blipFill>
        <p:spPr>
          <a:xfrm>
            <a:off x="338473" y="1474719"/>
            <a:ext cx="391353" cy="397552"/>
          </a:xfrm>
          <a:prstGeom prst="flowChartConnector">
            <a:avLst/>
          </a:prstGeom>
        </p:spPr>
      </p:pic>
      <p:pic>
        <p:nvPicPr>
          <p:cNvPr id="14" name="תמונה 13" descr="תמונה שמכילה עיגול, סרט מצויר, אומנות קליפיפם, איור&#10;&#10;תוכן בינה מלאכותית גנרטיבית עשוי להיות שגוי.">
            <a:extLst>
              <a:ext uri="{FF2B5EF4-FFF2-40B4-BE49-F238E27FC236}">
                <a16:creationId xmlns:a16="http://schemas.microsoft.com/office/drawing/2014/main" id="{E84F1206-FB42-0B1B-96F8-630ED562AE5E}"/>
              </a:ext>
            </a:extLst>
          </p:cNvPr>
          <p:cNvPicPr>
            <a:picLocks noChangeAspect="1"/>
          </p:cNvPicPr>
          <p:nvPr/>
        </p:nvPicPr>
        <p:blipFill>
          <a:blip r:embed="rId6"/>
          <a:srcRect r="8448"/>
          <a:stretch>
            <a:fillRect/>
          </a:stretch>
        </p:blipFill>
        <p:spPr>
          <a:xfrm>
            <a:off x="327285" y="1998118"/>
            <a:ext cx="391353" cy="387663"/>
          </a:xfrm>
          <a:prstGeom prst="flowChartConnector">
            <a:avLst/>
          </a:prstGeom>
        </p:spPr>
      </p:pic>
      <p:pic>
        <p:nvPicPr>
          <p:cNvPr id="18" name="תמונה 17" descr="תמונה שמכילה עיגול, סרט מצויר, סמל, גופן&#10;&#10;תוכן בינה מלאכותית גנרטיבית עשוי להיות שגוי.">
            <a:extLst>
              <a:ext uri="{FF2B5EF4-FFF2-40B4-BE49-F238E27FC236}">
                <a16:creationId xmlns:a16="http://schemas.microsoft.com/office/drawing/2014/main" id="{D4B170E0-1D81-949A-A38E-CF053DB776AC}"/>
              </a:ext>
            </a:extLst>
          </p:cNvPr>
          <p:cNvPicPr>
            <a:picLocks noChangeAspect="1"/>
          </p:cNvPicPr>
          <p:nvPr/>
        </p:nvPicPr>
        <p:blipFill>
          <a:blip r:embed="rId7"/>
          <a:srcRect l="1263" t="4891" r="9434" b="1891"/>
          <a:stretch>
            <a:fillRect/>
          </a:stretch>
        </p:blipFill>
        <p:spPr>
          <a:xfrm>
            <a:off x="316099" y="2558315"/>
            <a:ext cx="413726" cy="409669"/>
          </a:xfrm>
          <a:prstGeom prst="flowChartConnector">
            <a:avLst/>
          </a:prstGeom>
        </p:spPr>
      </p:pic>
      <p:pic>
        <p:nvPicPr>
          <p:cNvPr id="20" name="תמונה 19" descr="תמונה שמכילה עיגול, סרט מצויר, אומנות קליפיפם, איור&#10;&#10;תוכן בינה מלאכותית גנרטיבית עשוי להיות שגוי.">
            <a:extLst>
              <a:ext uri="{FF2B5EF4-FFF2-40B4-BE49-F238E27FC236}">
                <a16:creationId xmlns:a16="http://schemas.microsoft.com/office/drawing/2014/main" id="{499E6275-806B-CC3C-F550-A5961F1B6486}"/>
              </a:ext>
            </a:extLst>
          </p:cNvPr>
          <p:cNvPicPr>
            <a:picLocks noChangeAspect="1"/>
          </p:cNvPicPr>
          <p:nvPr/>
        </p:nvPicPr>
        <p:blipFill>
          <a:blip r:embed="rId8"/>
          <a:srcRect r="8782"/>
          <a:stretch>
            <a:fillRect/>
          </a:stretch>
        </p:blipFill>
        <p:spPr>
          <a:xfrm>
            <a:off x="327284" y="3099402"/>
            <a:ext cx="413727" cy="406200"/>
          </a:xfrm>
          <a:prstGeom prst="flowChartConnector">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5"/>
        <p:cNvGrpSpPr/>
        <p:nvPr/>
      </p:nvGrpSpPr>
      <p:grpSpPr>
        <a:xfrm>
          <a:off x="0" y="0"/>
          <a:ext cx="0" cy="0"/>
          <a:chOff x="0" y="0"/>
          <a:chExt cx="0" cy="0"/>
        </a:xfrm>
      </p:grpSpPr>
      <p:sp>
        <p:nvSpPr>
          <p:cNvPr id="206" name="Google Shape;206;p35"/>
          <p:cNvSpPr txBox="1"/>
          <p:nvPr/>
        </p:nvSpPr>
        <p:spPr>
          <a:xfrm>
            <a:off x="610981" y="74960"/>
            <a:ext cx="71454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sz="2800" b="1">
              <a:solidFill>
                <a:schemeClr val="lt1"/>
              </a:solidFill>
              <a:latin typeface="Fira Sans Extra Condensed"/>
              <a:ea typeface="Fira Sans Extra Condensed"/>
              <a:cs typeface="Fira Sans Extra Condensed"/>
              <a:sym typeface="Fira Sans Extra Condensed"/>
            </a:endParaRPr>
          </a:p>
        </p:txBody>
      </p:sp>
      <p:sp>
        <p:nvSpPr>
          <p:cNvPr id="207" name="Google Shape;207;p35"/>
          <p:cNvSpPr txBox="1"/>
          <p:nvPr/>
        </p:nvSpPr>
        <p:spPr>
          <a:xfrm>
            <a:off x="2599501" y="110562"/>
            <a:ext cx="7145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4800" b="1" dirty="0">
                <a:solidFill>
                  <a:schemeClr val="dk1"/>
                </a:solidFill>
              </a:rPr>
              <a:t>Thank You </a:t>
            </a:r>
            <a:endParaRPr sz="4800" b="1" dirty="0">
              <a:solidFill>
                <a:schemeClr val="dk1"/>
              </a:solidFill>
            </a:endParaRPr>
          </a:p>
          <a:p>
            <a:pPr marL="0" lvl="0" indent="0" algn="l" rtl="0">
              <a:spcBef>
                <a:spcPts val="0"/>
              </a:spcBef>
              <a:spcAft>
                <a:spcPts val="0"/>
              </a:spcAft>
              <a:buClr>
                <a:schemeClr val="dk1"/>
              </a:buClr>
              <a:buSzPts val="3600"/>
              <a:buFont typeface="Arial"/>
              <a:buNone/>
            </a:pPr>
            <a:r>
              <a:rPr lang="iw" sz="4800" b="1" dirty="0">
                <a:solidFill>
                  <a:schemeClr val="dk1"/>
                </a:solidFill>
              </a:rPr>
              <a:t>Questions ?</a:t>
            </a:r>
            <a:endParaRPr sz="4800" dirty="0">
              <a:solidFill>
                <a:schemeClr val="dk1"/>
              </a:solidFill>
            </a:endParaRPr>
          </a:p>
        </p:txBody>
      </p:sp>
      <p:sp>
        <p:nvSpPr>
          <p:cNvPr id="208" name="Google Shape;208;p35"/>
          <p:cNvSpPr txBox="1"/>
          <p:nvPr/>
        </p:nvSpPr>
        <p:spPr>
          <a:xfrm>
            <a:off x="610981" y="1461649"/>
            <a:ext cx="67527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800" dirty="0">
              <a:solidFill>
                <a:schemeClr val="lt1"/>
              </a:solidFill>
              <a:latin typeface="Fira Sans Extra Condensed"/>
              <a:ea typeface="Fira Sans Extra Condensed"/>
              <a:cs typeface="Fira Sans Extra Condensed"/>
              <a:sym typeface="Fira Sans Extra Condensed"/>
            </a:endParaRPr>
          </a:p>
        </p:txBody>
      </p:sp>
      <p:sp>
        <p:nvSpPr>
          <p:cNvPr id="209" name="Google Shape;209;p35"/>
          <p:cNvSpPr txBox="1"/>
          <p:nvPr/>
        </p:nvSpPr>
        <p:spPr>
          <a:xfrm>
            <a:off x="3006950" y="973150"/>
            <a:ext cx="7527900" cy="461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1800" dirty="0">
              <a:solidFill>
                <a:schemeClr val="lt1"/>
              </a:solidFill>
              <a:latin typeface="Fira Sans Extra Condensed"/>
              <a:ea typeface="Fira Sans Extra Condensed"/>
              <a:cs typeface="Fira Sans Extra Condensed"/>
              <a:sym typeface="Fira Sans Extra Condensed"/>
            </a:endParaRPr>
          </a:p>
        </p:txBody>
      </p:sp>
      <p:sp>
        <p:nvSpPr>
          <p:cNvPr id="210" name="Google Shape;210;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tx1"/>
                </a:solidFill>
              </a:rPr>
              <a:t>19</a:t>
            </a:fld>
            <a:endParaRPr dirty="0">
              <a:solidFill>
                <a:schemeClr val="tx1"/>
              </a:solidFill>
            </a:endParaRPr>
          </a:p>
        </p:txBody>
      </p:sp>
      <p:pic>
        <p:nvPicPr>
          <p:cNvPr id="4" name="תמונה 3">
            <a:extLst>
              <a:ext uri="{FF2B5EF4-FFF2-40B4-BE49-F238E27FC236}">
                <a16:creationId xmlns:a16="http://schemas.microsoft.com/office/drawing/2014/main" id="{49BD4947-0BD1-8637-95F9-D2C209463B43}"/>
              </a:ext>
            </a:extLst>
          </p:cNvPr>
          <p:cNvPicPr>
            <a:picLocks noChangeAspect="1"/>
          </p:cNvPicPr>
          <p:nvPr/>
        </p:nvPicPr>
        <p:blipFill>
          <a:blip r:embed="rId4"/>
          <a:srcRect t="5897" b="4517"/>
          <a:stretch>
            <a:fillRect/>
          </a:stretch>
        </p:blipFill>
        <p:spPr>
          <a:xfrm>
            <a:off x="1709178" y="1892748"/>
            <a:ext cx="4949006" cy="295578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sp>
        <p:nvSpPr>
          <p:cNvPr id="66" name="Google Shape;66;p15"/>
          <p:cNvSpPr txBox="1"/>
          <p:nvPr/>
        </p:nvSpPr>
        <p:spPr>
          <a:xfrm>
            <a:off x="599925" y="349400"/>
            <a:ext cx="74226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3500" b="1">
                <a:solidFill>
                  <a:schemeClr val="dk1"/>
                </a:solidFill>
              </a:rPr>
              <a:t>The need for our system</a:t>
            </a:r>
            <a:endParaRPr sz="3500" b="1">
              <a:solidFill>
                <a:schemeClr val="dk1"/>
              </a:solidFill>
            </a:endParaRPr>
          </a:p>
        </p:txBody>
      </p:sp>
      <p:sp>
        <p:nvSpPr>
          <p:cNvPr id="67" name="Google Shape;67;p15"/>
          <p:cNvSpPr txBox="1"/>
          <p:nvPr/>
        </p:nvSpPr>
        <p:spPr>
          <a:xfrm>
            <a:off x="855375" y="1072700"/>
            <a:ext cx="6911700" cy="2345227"/>
          </a:xfrm>
          <a:prstGeom prst="rect">
            <a:avLst/>
          </a:prstGeom>
          <a:noFill/>
          <a:ln>
            <a:noFill/>
          </a:ln>
        </p:spPr>
        <p:txBody>
          <a:bodyPr spcFirstLastPara="1" wrap="square" lIns="91425" tIns="91425" rIns="91425" bIns="91425" anchor="t" anchorCtr="0">
            <a:spAutoFit/>
          </a:bodyPr>
          <a:lstStyle/>
          <a:p>
            <a:pPr lvl="0">
              <a:lnSpc>
                <a:spcPct val="115000"/>
              </a:lnSpc>
              <a:spcBef>
                <a:spcPts val="1200"/>
              </a:spcBef>
            </a:pPr>
            <a:r>
              <a:rPr lang="iw" sz="1600" b="1" dirty="0">
                <a:solidFill>
                  <a:schemeClr val="dk1"/>
                </a:solidFill>
              </a:rPr>
              <a:t>The Gap</a:t>
            </a:r>
            <a:r>
              <a:rPr lang="en-US" sz="1600" b="1" dirty="0">
                <a:solidFill>
                  <a:schemeClr val="dk1"/>
                </a:solidFill>
              </a:rPr>
              <a:t>:</a:t>
            </a:r>
            <a:r>
              <a:rPr lang="en-US" sz="1600" dirty="0"/>
              <a:t> Traditional dorsiflexion assessment suffers from high inter-rater variability and inconsistent results. </a:t>
            </a:r>
          </a:p>
          <a:p>
            <a:pPr lvl="0">
              <a:lnSpc>
                <a:spcPct val="115000"/>
              </a:lnSpc>
              <a:spcBef>
                <a:spcPts val="1200"/>
              </a:spcBef>
            </a:pPr>
            <a:r>
              <a:rPr lang="iw" sz="1600" b="1" dirty="0">
                <a:solidFill>
                  <a:schemeClr val="dk1"/>
                </a:solidFill>
              </a:rPr>
              <a:t>Subjectivity:</a:t>
            </a:r>
            <a:r>
              <a:rPr lang="iw" sz="1600" dirty="0">
                <a:solidFill>
                  <a:schemeClr val="dk1"/>
                </a:solidFill>
              </a:rPr>
              <a:t> Manual identification of anatomical keypoints introduces human error.</a:t>
            </a:r>
            <a:endParaRPr sz="1600" dirty="0">
              <a:solidFill>
                <a:schemeClr val="dk1"/>
              </a:solidFill>
            </a:endParaRPr>
          </a:p>
          <a:p>
            <a:pPr lvl="0">
              <a:lnSpc>
                <a:spcPct val="115000"/>
              </a:lnSpc>
              <a:spcBef>
                <a:spcPts val="1200"/>
              </a:spcBef>
            </a:pPr>
            <a:r>
              <a:rPr lang="iw" sz="1600" b="1" dirty="0">
                <a:solidFill>
                  <a:schemeClr val="dk1"/>
                </a:solidFill>
              </a:rPr>
              <a:t>Dependency</a:t>
            </a:r>
            <a:r>
              <a:rPr lang="en-US" sz="1600" b="1" dirty="0">
                <a:solidFill>
                  <a:schemeClr val="dk1"/>
                </a:solidFill>
              </a:rPr>
              <a:t>:</a:t>
            </a:r>
            <a:r>
              <a:rPr lang="iw" sz="1600" dirty="0">
                <a:solidFill>
                  <a:schemeClr val="dk1"/>
                </a:solidFill>
              </a:rPr>
              <a:t> Measurements rely on in-clinic evaluations and</a:t>
            </a:r>
            <a:r>
              <a:rPr lang="en-US" sz="1600" dirty="0">
                <a:solidFill>
                  <a:schemeClr val="dk1"/>
                </a:solidFill>
              </a:rPr>
              <a:t> in</a:t>
            </a:r>
            <a:r>
              <a:rPr lang="iw" sz="1600" dirty="0">
                <a:solidFill>
                  <a:schemeClr val="dk1"/>
                </a:solidFill>
              </a:rPr>
              <a:t> expert availability.</a:t>
            </a:r>
            <a:endParaRPr sz="1300" dirty="0">
              <a:solidFill>
                <a:schemeClr val="lt1"/>
              </a:solidFill>
              <a:latin typeface="Fira Sans Extra Condensed"/>
              <a:ea typeface="Fira Sans Extra Condensed"/>
              <a:cs typeface="Fira Sans Extra Condensed"/>
              <a:sym typeface="Fira Sans Extra Condensed"/>
            </a:endParaRPr>
          </a:p>
        </p:txBody>
      </p:sp>
      <p:sp>
        <p:nvSpPr>
          <p:cNvPr id="68" name="Google Shape;6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tx1"/>
                </a:solidFill>
              </a:rPr>
              <a:t>2</a:t>
            </a:fld>
            <a:endParaRPr dirty="0">
              <a:solidFill>
                <a:schemeClr val="tx1"/>
              </a:solidFill>
            </a:endParaRPr>
          </a:p>
        </p:txBody>
      </p:sp>
      <p:pic>
        <p:nvPicPr>
          <p:cNvPr id="3" name="גרפיקה 2" descr="אזהרה עם מילוי מלא">
            <a:extLst>
              <a:ext uri="{FF2B5EF4-FFF2-40B4-BE49-F238E27FC236}">
                <a16:creationId xmlns:a16="http://schemas.microsoft.com/office/drawing/2014/main" id="{0DD6481F-485E-B48A-7DD4-91033E68E1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677" y="1296845"/>
            <a:ext cx="315487" cy="315487"/>
          </a:xfrm>
          <a:prstGeom prst="rect">
            <a:avLst/>
          </a:prstGeom>
        </p:spPr>
      </p:pic>
      <p:pic>
        <p:nvPicPr>
          <p:cNvPr id="5" name="גרפיקה 4" descr="סקירת לקוח קו מיתאר">
            <a:extLst>
              <a:ext uri="{FF2B5EF4-FFF2-40B4-BE49-F238E27FC236}">
                <a16:creationId xmlns:a16="http://schemas.microsoft.com/office/drawing/2014/main" id="{E5334D14-7BFF-984A-5747-832D169082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528" y="1970204"/>
            <a:ext cx="419784" cy="419784"/>
          </a:xfrm>
          <a:prstGeom prst="rect">
            <a:avLst/>
          </a:prstGeom>
        </p:spPr>
      </p:pic>
      <p:pic>
        <p:nvPicPr>
          <p:cNvPr id="7" name="גרפיקה 6" descr="בית חולים עם מילוי מלא">
            <a:extLst>
              <a:ext uri="{FF2B5EF4-FFF2-40B4-BE49-F238E27FC236}">
                <a16:creationId xmlns:a16="http://schemas.microsoft.com/office/drawing/2014/main" id="{4373592F-18F0-ABDF-3F97-8001F40FC7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6560" y="2629045"/>
            <a:ext cx="419784" cy="419784"/>
          </a:xfrm>
          <a:prstGeom prst="rect">
            <a:avLst/>
          </a:prstGeom>
        </p:spPr>
      </p:pic>
      <p:pic>
        <p:nvPicPr>
          <p:cNvPr id="11" name="תמונה 10">
            <a:extLst>
              <a:ext uri="{FF2B5EF4-FFF2-40B4-BE49-F238E27FC236}">
                <a16:creationId xmlns:a16="http://schemas.microsoft.com/office/drawing/2014/main" id="{59019CD4-0ED4-BBBC-1288-21A1054A0256}"/>
              </a:ext>
            </a:extLst>
          </p:cNvPr>
          <p:cNvPicPr>
            <a:picLocks noChangeAspect="1"/>
          </p:cNvPicPr>
          <p:nvPr/>
        </p:nvPicPr>
        <p:blipFill>
          <a:blip r:embed="rId10"/>
          <a:stretch>
            <a:fillRect/>
          </a:stretch>
        </p:blipFill>
        <p:spPr>
          <a:xfrm>
            <a:off x="2730139" y="3122549"/>
            <a:ext cx="2844751" cy="189650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p:nvPr/>
        </p:nvSpPr>
        <p:spPr>
          <a:xfrm>
            <a:off x="655900" y="193275"/>
            <a:ext cx="8415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3500" b="1" dirty="0">
                <a:solidFill>
                  <a:schemeClr val="dk1"/>
                </a:solidFill>
              </a:rPr>
              <a:t>The consequences of manual measurement</a:t>
            </a:r>
            <a:endParaRPr sz="3500" b="1" dirty="0">
              <a:solidFill>
                <a:schemeClr val="dk1"/>
              </a:solidFill>
            </a:endParaRPr>
          </a:p>
        </p:txBody>
      </p:sp>
      <p:sp>
        <p:nvSpPr>
          <p:cNvPr id="79" name="Google Shape;79;p17"/>
          <p:cNvSpPr txBox="1"/>
          <p:nvPr/>
        </p:nvSpPr>
        <p:spPr>
          <a:xfrm>
            <a:off x="210560" y="1350625"/>
            <a:ext cx="6890652" cy="4109556"/>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None/>
            </a:pPr>
            <a:r>
              <a:rPr lang="en-US" sz="1600" b="1" dirty="0">
                <a:solidFill>
                  <a:schemeClr val="dk1"/>
                </a:solidFill>
              </a:rPr>
              <a:t>Liability Risk:</a:t>
            </a:r>
            <a:r>
              <a:rPr lang="en-US" sz="1600" dirty="0">
                <a:solidFill>
                  <a:schemeClr val="dk1"/>
                </a:solidFill>
              </a:rPr>
              <a:t> Lack of objective data increases malpractice exposure.</a:t>
            </a:r>
          </a:p>
          <a:p>
            <a:pPr marL="0" lvl="0" indent="0" algn="l" rtl="0">
              <a:lnSpc>
                <a:spcPct val="150000"/>
              </a:lnSpc>
              <a:spcBef>
                <a:spcPts val="1200"/>
              </a:spcBef>
              <a:spcAft>
                <a:spcPts val="0"/>
              </a:spcAft>
              <a:buNone/>
            </a:pPr>
            <a:r>
              <a:rPr lang="en-US" sz="1600" b="1" dirty="0">
                <a:solidFill>
                  <a:schemeClr val="dk1"/>
                </a:solidFill>
              </a:rPr>
              <a:t>Reliability Gap:</a:t>
            </a:r>
            <a:r>
              <a:rPr lang="en-US" sz="1600" dirty="0">
                <a:solidFill>
                  <a:schemeClr val="dk1"/>
                </a:solidFill>
              </a:rPr>
              <a:t> Significant inter-rater variability and human error.</a:t>
            </a:r>
          </a:p>
          <a:p>
            <a:pPr marL="0" lvl="0" indent="0" algn="l" rtl="0">
              <a:lnSpc>
                <a:spcPct val="150000"/>
              </a:lnSpc>
              <a:spcBef>
                <a:spcPts val="1200"/>
              </a:spcBef>
              <a:spcAft>
                <a:spcPts val="0"/>
              </a:spcAft>
              <a:buNone/>
            </a:pPr>
            <a:r>
              <a:rPr lang="en-US" sz="1600" b="1" dirty="0">
                <a:solidFill>
                  <a:schemeClr val="dk1"/>
                </a:solidFill>
              </a:rPr>
              <a:t>Landmark Challenges:</a:t>
            </a:r>
            <a:r>
              <a:rPr lang="en-US" sz="1600" dirty="0">
                <a:solidFill>
                  <a:schemeClr val="dk1"/>
                </a:solidFill>
              </a:rPr>
              <a:t> Inconsistent identification due to swelling or lighting.</a:t>
            </a:r>
          </a:p>
          <a:p>
            <a:pPr marL="0" lvl="0" indent="0" algn="l" rtl="0">
              <a:lnSpc>
                <a:spcPct val="150000"/>
              </a:lnSpc>
              <a:spcBef>
                <a:spcPts val="1200"/>
              </a:spcBef>
              <a:spcAft>
                <a:spcPts val="0"/>
              </a:spcAft>
              <a:buNone/>
            </a:pPr>
            <a:r>
              <a:rPr lang="en-US" sz="1600" b="1" dirty="0">
                <a:solidFill>
                  <a:schemeClr val="dk1"/>
                </a:solidFill>
              </a:rPr>
              <a:t>No "Visual Proof":</a:t>
            </a:r>
            <a:r>
              <a:rPr lang="en-US" sz="1600" dirty="0">
                <a:solidFill>
                  <a:schemeClr val="dk1"/>
                </a:solidFill>
              </a:rPr>
              <a:t> Numerical notes lack verifiable evidence.</a:t>
            </a:r>
          </a:p>
          <a:p>
            <a:pPr marL="0" lvl="0" indent="0" algn="l" rtl="0">
              <a:lnSpc>
                <a:spcPct val="150000"/>
              </a:lnSpc>
              <a:spcBef>
                <a:spcPts val="1200"/>
              </a:spcBef>
              <a:spcAft>
                <a:spcPts val="0"/>
              </a:spcAft>
              <a:buNone/>
            </a:pPr>
            <a:r>
              <a:rPr lang="en-US" sz="1600" b="1" dirty="0">
                <a:solidFill>
                  <a:schemeClr val="dk1"/>
                </a:solidFill>
              </a:rPr>
              <a:t>Clinical Stakes:</a:t>
            </a:r>
            <a:r>
              <a:rPr lang="en-US" sz="1600" dirty="0">
                <a:solidFill>
                  <a:schemeClr val="dk1"/>
                </a:solidFill>
              </a:rPr>
              <a:t> Inaccuracies impact surgery and rehabilitation decisions.</a:t>
            </a:r>
          </a:p>
          <a:p>
            <a:pPr marL="457200" lvl="0" indent="0" algn="l" rtl="0">
              <a:lnSpc>
                <a:spcPct val="115000"/>
              </a:lnSpc>
              <a:spcBef>
                <a:spcPts val="1200"/>
              </a:spcBef>
              <a:spcAft>
                <a:spcPts val="0"/>
              </a:spcAft>
              <a:buNone/>
            </a:pPr>
            <a:endParaRPr sz="1600" b="1" dirty="0">
              <a:solidFill>
                <a:schemeClr val="lt1"/>
              </a:solidFill>
              <a:latin typeface="Fira Sans Extra Condensed"/>
              <a:ea typeface="Fira Sans Extra Condensed"/>
              <a:cs typeface="Fira Sans Extra Condensed"/>
              <a:sym typeface="Fira Sans Extra Condensed"/>
            </a:endParaRPr>
          </a:p>
          <a:p>
            <a:pPr marL="457200" lvl="0" indent="0" algn="l" rtl="0">
              <a:lnSpc>
                <a:spcPct val="115000"/>
              </a:lnSpc>
              <a:spcBef>
                <a:spcPts val="1200"/>
              </a:spcBef>
              <a:spcAft>
                <a:spcPts val="1200"/>
              </a:spcAft>
              <a:buNone/>
            </a:pPr>
            <a:endParaRPr sz="1100" b="1" dirty="0">
              <a:solidFill>
                <a:schemeClr val="dk1"/>
              </a:solidFill>
            </a:endParaRPr>
          </a:p>
        </p:txBody>
      </p:sp>
      <p:sp>
        <p:nvSpPr>
          <p:cNvPr id="80" name="Google Shape;8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he-IL" dirty="0">
                <a:solidFill>
                  <a:schemeClr val="tx1"/>
                </a:solidFill>
              </a:rPr>
              <a:t>3</a:t>
            </a:r>
            <a:endParaRPr dirty="0">
              <a:solidFill>
                <a:schemeClr val="tx1"/>
              </a:solidFill>
            </a:endParaRPr>
          </a:p>
        </p:txBody>
      </p:sp>
      <p:pic>
        <p:nvPicPr>
          <p:cNvPr id="3" name="תמונה 2" descr="תמונה שמכילה טקסט, שעון, אומנות קליפיפם, איור&#10;&#10;תוכן בינה מלאכותית גנרטיבית עשוי להיות שגוי.">
            <a:extLst>
              <a:ext uri="{FF2B5EF4-FFF2-40B4-BE49-F238E27FC236}">
                <a16:creationId xmlns:a16="http://schemas.microsoft.com/office/drawing/2014/main" id="{99B6A3E5-D7F6-C43A-3EFC-6CAB3A2546B4}"/>
              </a:ext>
            </a:extLst>
          </p:cNvPr>
          <p:cNvPicPr>
            <a:picLocks noChangeAspect="1"/>
          </p:cNvPicPr>
          <p:nvPr/>
        </p:nvPicPr>
        <p:blipFill>
          <a:blip r:embed="rId4"/>
          <a:srcRect t="2382"/>
          <a:stretch>
            <a:fillRect/>
          </a:stretch>
        </p:blipFill>
        <p:spPr>
          <a:xfrm>
            <a:off x="6684870" y="1558410"/>
            <a:ext cx="2459130" cy="1684088"/>
          </a:xfrm>
          <a:prstGeom prst="rect">
            <a:avLst/>
          </a:prstGeom>
        </p:spPr>
      </p:pic>
      <p:sp>
        <p:nvSpPr>
          <p:cNvPr id="4" name="תיבת טקסט 3">
            <a:extLst>
              <a:ext uri="{FF2B5EF4-FFF2-40B4-BE49-F238E27FC236}">
                <a16:creationId xmlns:a16="http://schemas.microsoft.com/office/drawing/2014/main" id="{E0080B3B-9046-49F6-5EF0-83C6A8F10A98}"/>
              </a:ext>
            </a:extLst>
          </p:cNvPr>
          <p:cNvSpPr txBox="1"/>
          <p:nvPr/>
        </p:nvSpPr>
        <p:spPr>
          <a:xfrm>
            <a:off x="122842" y="4435614"/>
            <a:ext cx="8187853" cy="707886"/>
          </a:xfrm>
          <a:prstGeom prst="rect">
            <a:avLst/>
          </a:prstGeom>
          <a:noFill/>
        </p:spPr>
        <p:txBody>
          <a:bodyPr wrap="square" rtlCol="1">
            <a:spAutoFit/>
          </a:bodyPr>
          <a:lstStyle/>
          <a:p>
            <a:r>
              <a:rPr lang="en-US" sz="800" i="1" dirty="0"/>
              <a:t>1. S. E. Munteanu and C. J. </a:t>
            </a:r>
            <a:r>
              <a:rPr lang="en-US" sz="800" i="1" dirty="0" err="1"/>
              <a:t>Barton,“Lower</a:t>
            </a:r>
            <a:r>
              <a:rPr lang="en-US" sz="800" i="1" dirty="0"/>
              <a:t> limb biomechanics during walking in individuals with restricted ankle dorsiflexion: A systematic </a:t>
            </a:r>
            <a:r>
              <a:rPr lang="en-US" sz="800" i="1" dirty="0" err="1"/>
              <a:t>review,”Journal</a:t>
            </a:r>
            <a:r>
              <a:rPr lang="en-US" sz="800" i="1" dirty="0"/>
              <a:t> of Foot and Ankle Research, vol. 4, Art. 17, 2011</a:t>
            </a:r>
          </a:p>
          <a:p>
            <a:r>
              <a:rPr lang="en-US" sz="800" i="1" dirty="0"/>
              <a:t>2. N. Collins, P. Teys, and B. </a:t>
            </a:r>
            <a:r>
              <a:rPr lang="en-US" sz="800" i="1" dirty="0" err="1"/>
              <a:t>Vicenzino,“Reliability</a:t>
            </a:r>
            <a:r>
              <a:rPr lang="en-US" sz="800" i="1" dirty="0"/>
              <a:t> of ankle dorsiflexion measurement using different clinical techniques: A systematic </a:t>
            </a:r>
            <a:r>
              <a:rPr lang="en-US" sz="800" i="1" dirty="0" err="1"/>
              <a:t>review,”Journal</a:t>
            </a:r>
            <a:r>
              <a:rPr lang="en-US" sz="800" i="1" dirty="0"/>
              <a:t> of Foot and Ankle Research, vol. 7, Art. 21, 2014</a:t>
            </a:r>
          </a:p>
          <a:p>
            <a:r>
              <a:rPr lang="en-US" sz="800" i="1" dirty="0"/>
              <a:t>3. C. C. Norkin and D. J. </a:t>
            </a:r>
            <a:r>
              <a:rPr lang="en-US" sz="800" i="1" dirty="0" err="1"/>
              <a:t>White,Measurement</a:t>
            </a:r>
            <a:r>
              <a:rPr lang="en-US" sz="800" i="1" dirty="0"/>
              <a:t> of Joint Motion: A Guide to Goniometry, 5th </a:t>
            </a:r>
            <a:r>
              <a:rPr lang="en-US" sz="800" i="1" dirty="0" err="1"/>
              <a:t>ed.Philadelphia</a:t>
            </a:r>
            <a:r>
              <a:rPr lang="en-US" sz="800" i="1" dirty="0"/>
              <a:t>, PA, USA: F. A. Davis Company, 2016</a:t>
            </a:r>
            <a:endParaRPr lang="he-IL" sz="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77">
          <a:extLst>
            <a:ext uri="{FF2B5EF4-FFF2-40B4-BE49-F238E27FC236}">
              <a16:creationId xmlns:a16="http://schemas.microsoft.com/office/drawing/2014/main" id="{85C6B67B-DA19-5EF0-57C2-BFD756067F1D}"/>
            </a:ext>
          </a:extLst>
        </p:cNvPr>
        <p:cNvGrpSpPr/>
        <p:nvPr/>
      </p:nvGrpSpPr>
      <p:grpSpPr>
        <a:xfrm>
          <a:off x="0" y="0"/>
          <a:ext cx="0" cy="0"/>
          <a:chOff x="0" y="0"/>
          <a:chExt cx="0" cy="0"/>
        </a:xfrm>
      </p:grpSpPr>
      <p:sp>
        <p:nvSpPr>
          <p:cNvPr id="79" name="Google Shape;79;p17">
            <a:extLst>
              <a:ext uri="{FF2B5EF4-FFF2-40B4-BE49-F238E27FC236}">
                <a16:creationId xmlns:a16="http://schemas.microsoft.com/office/drawing/2014/main" id="{4AD256A6-A1DD-A229-BB2D-8900B0B3FE39}"/>
              </a:ext>
            </a:extLst>
          </p:cNvPr>
          <p:cNvSpPr txBox="1"/>
          <p:nvPr/>
        </p:nvSpPr>
        <p:spPr>
          <a:xfrm>
            <a:off x="210560" y="1350625"/>
            <a:ext cx="6890652" cy="1124124"/>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0"/>
              </a:spcAft>
              <a:buNone/>
            </a:pPr>
            <a:endParaRPr sz="1600" b="1" dirty="0">
              <a:solidFill>
                <a:schemeClr val="lt1"/>
              </a:solidFill>
              <a:latin typeface="Fira Sans Extra Condensed"/>
              <a:ea typeface="Fira Sans Extra Condensed"/>
              <a:cs typeface="Fira Sans Extra Condensed"/>
              <a:sym typeface="Fira Sans Extra Condensed"/>
            </a:endParaRPr>
          </a:p>
          <a:p>
            <a:pPr marL="457200" lvl="0" indent="0" algn="l" rtl="0">
              <a:lnSpc>
                <a:spcPct val="115000"/>
              </a:lnSpc>
              <a:spcBef>
                <a:spcPts val="1200"/>
              </a:spcBef>
              <a:spcAft>
                <a:spcPts val="1200"/>
              </a:spcAft>
              <a:buNone/>
            </a:pPr>
            <a:endParaRPr sz="1100" b="1" dirty="0">
              <a:solidFill>
                <a:schemeClr val="dk1"/>
              </a:solidFill>
            </a:endParaRPr>
          </a:p>
        </p:txBody>
      </p:sp>
      <p:sp>
        <p:nvSpPr>
          <p:cNvPr id="80" name="Google Shape;80;p17">
            <a:extLst>
              <a:ext uri="{FF2B5EF4-FFF2-40B4-BE49-F238E27FC236}">
                <a16:creationId xmlns:a16="http://schemas.microsoft.com/office/drawing/2014/main" id="{2F3E4BAB-FABE-3A40-025C-7D215D92E1CF}"/>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US" dirty="0">
                <a:solidFill>
                  <a:schemeClr val="tx1"/>
                </a:solidFill>
              </a:rPr>
              <a:t>4</a:t>
            </a:r>
            <a:endParaRPr dirty="0">
              <a:solidFill>
                <a:schemeClr val="tx1"/>
              </a:solidFill>
            </a:endParaRPr>
          </a:p>
        </p:txBody>
      </p:sp>
      <p:pic>
        <p:nvPicPr>
          <p:cNvPr id="2" name="WhatsApp Video 2026-01-22 at 21.05.09">
            <a:hlinkClick r:id="" action="ppaction://media"/>
            <a:extLst>
              <a:ext uri="{FF2B5EF4-FFF2-40B4-BE49-F238E27FC236}">
                <a16:creationId xmlns:a16="http://schemas.microsoft.com/office/drawing/2014/main" id="{8DA144B8-E53B-279F-A305-80A4478DECE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682928" y="1657469"/>
            <a:ext cx="4338230" cy="2445183"/>
          </a:xfrm>
          <a:prstGeom prst="rect">
            <a:avLst/>
          </a:prstGeom>
        </p:spPr>
      </p:pic>
      <p:pic>
        <p:nvPicPr>
          <p:cNvPr id="3" name="WhatsApp Video 2026-01-22 at 20.39.39">
            <a:hlinkClick r:id="" action="ppaction://media"/>
            <a:extLst>
              <a:ext uri="{FF2B5EF4-FFF2-40B4-BE49-F238E27FC236}">
                <a16:creationId xmlns:a16="http://schemas.microsoft.com/office/drawing/2014/main" id="{EFEEB79C-F92E-F6E3-6C3B-591A8D3C31F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210560" y="1657471"/>
            <a:ext cx="4338229" cy="2445184"/>
          </a:xfrm>
          <a:prstGeom prst="rect">
            <a:avLst/>
          </a:prstGeom>
        </p:spPr>
      </p:pic>
      <p:sp>
        <p:nvSpPr>
          <p:cNvPr id="4" name="תיבת טקסט 3">
            <a:extLst>
              <a:ext uri="{FF2B5EF4-FFF2-40B4-BE49-F238E27FC236}">
                <a16:creationId xmlns:a16="http://schemas.microsoft.com/office/drawing/2014/main" id="{7E2D9A8F-4B0A-D0A6-607E-D47909150D5F}"/>
              </a:ext>
            </a:extLst>
          </p:cNvPr>
          <p:cNvSpPr txBox="1"/>
          <p:nvPr/>
        </p:nvSpPr>
        <p:spPr>
          <a:xfrm>
            <a:off x="263893" y="86683"/>
            <a:ext cx="8616213" cy="1169551"/>
          </a:xfrm>
          <a:prstGeom prst="rect">
            <a:avLst/>
          </a:prstGeom>
          <a:noFill/>
        </p:spPr>
        <p:txBody>
          <a:bodyPr wrap="square" rtlCol="1">
            <a:spAutoFit/>
          </a:bodyPr>
          <a:lstStyle/>
          <a:p>
            <a:r>
              <a:rPr lang="en-US" sz="3500" b="1" dirty="0"/>
              <a:t>Lack of Standardization in Manual Goniometric Measurement</a:t>
            </a:r>
            <a:endParaRPr lang="he-IL" sz="3500" b="1" dirty="0"/>
          </a:p>
        </p:txBody>
      </p:sp>
    </p:spTree>
    <p:extLst>
      <p:ext uri="{BB962C8B-B14F-4D97-AF65-F5344CB8AC3E}">
        <p14:creationId xmlns:p14="http://schemas.microsoft.com/office/powerpoint/2010/main" val="16460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18"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0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mute="1">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Google Shape;90;p19"/>
          <p:cNvSpPr txBox="1"/>
          <p:nvPr/>
        </p:nvSpPr>
        <p:spPr>
          <a:xfrm>
            <a:off x="382475" y="217475"/>
            <a:ext cx="71454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3500" b="1">
                <a:solidFill>
                  <a:schemeClr val="dk1"/>
                </a:solidFill>
              </a:rPr>
              <a:t>The Problem</a:t>
            </a:r>
            <a:endParaRPr sz="3500" b="1">
              <a:solidFill>
                <a:schemeClr val="dk1"/>
              </a:solidFill>
            </a:endParaRPr>
          </a:p>
        </p:txBody>
      </p:sp>
      <p:sp>
        <p:nvSpPr>
          <p:cNvPr id="91" name="Google Shape;91;p19"/>
          <p:cNvSpPr txBox="1"/>
          <p:nvPr/>
        </p:nvSpPr>
        <p:spPr>
          <a:xfrm>
            <a:off x="382475" y="1292475"/>
            <a:ext cx="7145400" cy="75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iw">
                <a:solidFill>
                  <a:schemeClr val="lt1"/>
                </a:solidFill>
              </a:rPr>
              <a:t>.</a:t>
            </a:r>
            <a:endParaRPr>
              <a:solidFill>
                <a:schemeClr val="lt1"/>
              </a:solidFill>
            </a:endParaRPr>
          </a:p>
          <a:p>
            <a:pPr marL="457200" lvl="0" indent="0" algn="l" rtl="0">
              <a:lnSpc>
                <a:spcPct val="115000"/>
              </a:lnSpc>
              <a:spcBef>
                <a:spcPts val="1200"/>
              </a:spcBef>
              <a:spcAft>
                <a:spcPts val="1200"/>
              </a:spcAft>
              <a:buNone/>
            </a:pPr>
            <a:endParaRPr sz="1100" b="1">
              <a:solidFill>
                <a:schemeClr val="dk1"/>
              </a:solidFill>
            </a:endParaRPr>
          </a:p>
        </p:txBody>
      </p:sp>
      <p:sp>
        <p:nvSpPr>
          <p:cNvPr id="92" name="Google Shape;92;p19"/>
          <p:cNvSpPr txBox="1"/>
          <p:nvPr/>
        </p:nvSpPr>
        <p:spPr>
          <a:xfrm>
            <a:off x="382475" y="1684525"/>
            <a:ext cx="4818900" cy="2978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iw" sz="2300" dirty="0">
                <a:solidFill>
                  <a:schemeClr val="dk1"/>
                </a:solidFill>
              </a:rPr>
              <a:t>How can ankle dorsiflexion ROM be measured in an objective and standardized manner to reduce subjectivity and improve clinical consistency?</a:t>
            </a:r>
            <a:endParaRPr sz="2300" dirty="0">
              <a:solidFill>
                <a:schemeClr val="dk1"/>
              </a:solidFill>
            </a:endParaRPr>
          </a:p>
        </p:txBody>
      </p:sp>
      <p:sp>
        <p:nvSpPr>
          <p:cNvPr id="93" name="Google Shape;9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tx1"/>
                </a:solidFill>
              </a:rPr>
              <a:t>5</a:t>
            </a:fld>
            <a:endParaRPr dirty="0">
              <a:solidFill>
                <a:schemeClr val="tx1"/>
              </a:solidFill>
            </a:endParaRPr>
          </a:p>
        </p:txBody>
      </p:sp>
      <p:pic>
        <p:nvPicPr>
          <p:cNvPr id="94" name="Google Shape;94;p19"/>
          <p:cNvPicPr preferRelativeResize="0"/>
          <p:nvPr/>
        </p:nvPicPr>
        <p:blipFill>
          <a:blip r:embed="rId4">
            <a:alphaModFix/>
          </a:blip>
          <a:stretch>
            <a:fillRect/>
          </a:stretch>
        </p:blipFill>
        <p:spPr>
          <a:xfrm>
            <a:off x="5894400" y="1292475"/>
            <a:ext cx="2973400" cy="2790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0"/>
          <p:cNvSpPr txBox="1"/>
          <p:nvPr/>
        </p:nvSpPr>
        <p:spPr>
          <a:xfrm>
            <a:off x="0" y="20816"/>
            <a:ext cx="71454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3500" b="1" dirty="0">
                <a:solidFill>
                  <a:schemeClr val="dk1"/>
                </a:solidFill>
              </a:rPr>
              <a:t>Interviews</a:t>
            </a:r>
            <a:endParaRPr sz="3500" b="1" dirty="0">
              <a:solidFill>
                <a:schemeClr val="dk1"/>
              </a:solidFill>
            </a:endParaRPr>
          </a:p>
        </p:txBody>
      </p:sp>
      <p:sp>
        <p:nvSpPr>
          <p:cNvPr id="100" name="Google Shape;100;p20"/>
          <p:cNvSpPr txBox="1"/>
          <p:nvPr/>
        </p:nvSpPr>
        <p:spPr>
          <a:xfrm>
            <a:off x="382475" y="1292475"/>
            <a:ext cx="7145400" cy="75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iw">
                <a:solidFill>
                  <a:schemeClr val="lt1"/>
                </a:solidFill>
              </a:rPr>
              <a:t>.</a:t>
            </a:r>
            <a:endParaRPr>
              <a:solidFill>
                <a:schemeClr val="lt1"/>
              </a:solidFill>
            </a:endParaRPr>
          </a:p>
          <a:p>
            <a:pPr marL="457200" lvl="0" indent="0" algn="l" rtl="0">
              <a:lnSpc>
                <a:spcPct val="115000"/>
              </a:lnSpc>
              <a:spcBef>
                <a:spcPts val="1200"/>
              </a:spcBef>
              <a:spcAft>
                <a:spcPts val="1200"/>
              </a:spcAft>
              <a:buNone/>
            </a:pPr>
            <a:endParaRPr sz="1100" b="1">
              <a:solidFill>
                <a:schemeClr val="dk1"/>
              </a:solidFill>
            </a:endParaRPr>
          </a:p>
        </p:txBody>
      </p:sp>
      <p:sp>
        <p:nvSpPr>
          <p:cNvPr id="101" name="Google Shape;101;p20"/>
          <p:cNvSpPr txBox="1"/>
          <p:nvPr/>
        </p:nvSpPr>
        <p:spPr>
          <a:xfrm>
            <a:off x="1840200" y="144148"/>
            <a:ext cx="7303800" cy="5902355"/>
          </a:xfrm>
          <a:prstGeom prst="rect">
            <a:avLst/>
          </a:prstGeom>
          <a:noFill/>
          <a:ln>
            <a:noFill/>
          </a:ln>
        </p:spPr>
        <p:txBody>
          <a:bodyPr spcFirstLastPara="1" wrap="square" lIns="91425" tIns="91425" rIns="91425" bIns="91425" anchor="t" anchorCtr="0">
            <a:spAutoFit/>
          </a:bodyPr>
          <a:lstStyle/>
          <a:p>
            <a:pPr marL="381000" marR="381000" lvl="0" indent="0" algn="l" rtl="0">
              <a:lnSpc>
                <a:spcPct val="115000"/>
              </a:lnSpc>
              <a:spcBef>
                <a:spcPts val="1200"/>
              </a:spcBef>
              <a:spcAft>
                <a:spcPts val="0"/>
              </a:spcAft>
              <a:buNone/>
            </a:pPr>
            <a:endParaRPr sz="1600" dirty="0">
              <a:solidFill>
                <a:schemeClr val="lt1"/>
              </a:solidFill>
              <a:latin typeface="+mj-lt"/>
            </a:endParaRPr>
          </a:p>
          <a:p>
            <a:pPr marL="381000" marR="381000" lvl="0" indent="0" algn="l" rtl="0">
              <a:lnSpc>
                <a:spcPct val="115000"/>
              </a:lnSpc>
              <a:spcBef>
                <a:spcPts val="1200"/>
              </a:spcBef>
              <a:spcAft>
                <a:spcPts val="0"/>
              </a:spcAft>
              <a:buNone/>
            </a:pPr>
            <a:r>
              <a:rPr lang="iw" sz="1600" dirty="0">
                <a:solidFill>
                  <a:schemeClr val="dk1"/>
                </a:solidFill>
                <a:latin typeface="+mj-lt"/>
              </a:rPr>
              <a:t>"To be honest, we’re so busy that we often just estimate the angle</a:t>
            </a:r>
            <a:r>
              <a:rPr lang="en-US" sz="1600" dirty="0">
                <a:solidFill>
                  <a:schemeClr val="dk1"/>
                </a:solidFill>
                <a:latin typeface="+mj-lt"/>
              </a:rPr>
              <a:t> using visual estimation. </a:t>
            </a:r>
            <a:r>
              <a:rPr lang="iw" sz="1600" dirty="0">
                <a:solidFill>
                  <a:schemeClr val="dk1"/>
                </a:solidFill>
                <a:latin typeface="+mj-lt"/>
              </a:rPr>
              <a:t>Even when we do use the goniometer, if you move it just a tiny bit, the result changes completely. It’s just not consistent." </a:t>
            </a:r>
            <a:endParaRPr sz="1600" dirty="0">
              <a:solidFill>
                <a:schemeClr val="dk1"/>
              </a:solidFill>
              <a:latin typeface="+mj-lt"/>
            </a:endParaRPr>
          </a:p>
          <a:p>
            <a:pPr marL="381000" marR="381000" lvl="0" indent="0" algn="l" rtl="0">
              <a:lnSpc>
                <a:spcPct val="115000"/>
              </a:lnSpc>
              <a:spcBef>
                <a:spcPts val="1200"/>
              </a:spcBef>
              <a:spcAft>
                <a:spcPts val="0"/>
              </a:spcAft>
              <a:buNone/>
            </a:pPr>
            <a:r>
              <a:rPr lang="iw" sz="1600" b="1" dirty="0">
                <a:solidFill>
                  <a:schemeClr val="dk1"/>
                </a:solidFill>
                <a:latin typeface="+mj-lt"/>
              </a:rPr>
              <a:t>Senior Orthopedic Surgeon</a:t>
            </a:r>
            <a:r>
              <a:rPr lang="iw" sz="1600" dirty="0">
                <a:solidFill>
                  <a:schemeClr val="dk1"/>
                </a:solidFill>
                <a:latin typeface="+mj-lt"/>
              </a:rPr>
              <a:t> </a:t>
            </a:r>
            <a:r>
              <a:rPr lang="iw" sz="1600" i="1" dirty="0">
                <a:solidFill>
                  <a:schemeClr val="dk1"/>
                </a:solidFill>
                <a:latin typeface="+mj-lt"/>
              </a:rPr>
              <a:t>(Head of Dept., Hospital X</a:t>
            </a:r>
            <a:r>
              <a:rPr lang="en-US" sz="1600" i="1" dirty="0">
                <a:solidFill>
                  <a:schemeClr val="dk1"/>
                </a:solidFill>
                <a:latin typeface="+mj-lt"/>
              </a:rPr>
              <a:t>)</a:t>
            </a:r>
            <a:endParaRPr sz="1600" i="1" dirty="0">
              <a:solidFill>
                <a:schemeClr val="dk1"/>
              </a:solidFill>
              <a:latin typeface="+mj-lt"/>
            </a:endParaRPr>
          </a:p>
          <a:p>
            <a:pPr marL="0" marR="381000" lvl="0" indent="0" algn="l" rtl="0">
              <a:lnSpc>
                <a:spcPct val="115000"/>
              </a:lnSpc>
              <a:spcBef>
                <a:spcPts val="1200"/>
              </a:spcBef>
              <a:spcAft>
                <a:spcPts val="0"/>
              </a:spcAft>
              <a:buNone/>
            </a:pPr>
            <a:endParaRPr sz="1800" i="1" dirty="0">
              <a:solidFill>
                <a:schemeClr val="dk1"/>
              </a:solidFill>
              <a:latin typeface="+mj-lt"/>
              <a:ea typeface="Fira Sans Extra Condensed"/>
              <a:cs typeface="Fira Sans Extra Condensed"/>
              <a:sym typeface="Fira Sans Extra Condensed"/>
            </a:endParaRPr>
          </a:p>
          <a:p>
            <a:pPr marL="381000" marR="381000" lvl="0" indent="0" algn="l" rtl="0">
              <a:lnSpc>
                <a:spcPct val="115000"/>
              </a:lnSpc>
              <a:spcBef>
                <a:spcPts val="1200"/>
              </a:spcBef>
              <a:spcAft>
                <a:spcPts val="0"/>
              </a:spcAft>
              <a:buNone/>
            </a:pPr>
            <a:r>
              <a:rPr lang="iw" sz="1600" dirty="0">
                <a:solidFill>
                  <a:schemeClr val="dk1"/>
                </a:solidFill>
                <a:latin typeface="+mj-lt"/>
              </a:rPr>
              <a:t>“During dorsiflexion measurement, it is very difficult to accurately identify the correct measurement point, especially when the foot is swollen. Ankle anatomy varies between patients, and the measurement relies heavily on visual estimation and manual goniometry. In practice, this often results in inconsistent measurements and a form of angle ‘guessing’.”</a:t>
            </a:r>
            <a:endParaRPr sz="1600" dirty="0">
              <a:solidFill>
                <a:schemeClr val="dk1"/>
              </a:solidFill>
              <a:latin typeface="+mj-lt"/>
            </a:endParaRPr>
          </a:p>
          <a:p>
            <a:pPr marL="381000" marR="381000" lvl="0" indent="0" algn="l" rtl="0">
              <a:lnSpc>
                <a:spcPct val="115000"/>
              </a:lnSpc>
              <a:spcBef>
                <a:spcPts val="1200"/>
              </a:spcBef>
              <a:spcAft>
                <a:spcPts val="0"/>
              </a:spcAft>
              <a:buNone/>
            </a:pPr>
            <a:r>
              <a:rPr lang="iw" sz="1600" b="1" dirty="0">
                <a:solidFill>
                  <a:schemeClr val="dk1"/>
                </a:solidFill>
                <a:latin typeface="+mj-lt"/>
              </a:rPr>
              <a:t>Orthopedic Resident</a:t>
            </a:r>
            <a:r>
              <a:rPr lang="en-US" sz="1600" b="1" dirty="0">
                <a:solidFill>
                  <a:schemeClr val="dk1"/>
                </a:solidFill>
                <a:latin typeface="+mj-lt"/>
              </a:rPr>
              <a:t> </a:t>
            </a:r>
            <a:r>
              <a:rPr lang="en-US" sz="1600" dirty="0">
                <a:solidFill>
                  <a:schemeClr val="dk1"/>
                </a:solidFill>
                <a:latin typeface="+mj-lt"/>
              </a:rPr>
              <a:t>(Hospital X).</a:t>
            </a:r>
            <a:endParaRPr sz="2000" i="1" dirty="0">
              <a:solidFill>
                <a:schemeClr val="lt1"/>
              </a:solidFill>
              <a:latin typeface="+mj-lt"/>
              <a:ea typeface="Fira Sans Extra Condensed"/>
              <a:cs typeface="Fira Sans Extra Condensed"/>
              <a:sym typeface="Fira Sans Extra Condensed"/>
            </a:endParaRPr>
          </a:p>
          <a:p>
            <a:pPr marL="381000" marR="381000" lvl="0" indent="0" algn="l" rtl="0">
              <a:lnSpc>
                <a:spcPct val="115000"/>
              </a:lnSpc>
              <a:spcBef>
                <a:spcPts val="1200"/>
              </a:spcBef>
              <a:spcAft>
                <a:spcPts val="0"/>
              </a:spcAft>
              <a:buClr>
                <a:schemeClr val="dk1"/>
              </a:buClr>
              <a:buSzPts val="1100"/>
              <a:buFont typeface="Arial"/>
              <a:buNone/>
            </a:pPr>
            <a:endParaRPr sz="1100" i="1" dirty="0">
              <a:solidFill>
                <a:schemeClr val="lt1"/>
              </a:solidFill>
            </a:endParaRPr>
          </a:p>
          <a:p>
            <a:pPr marL="0" lvl="0" indent="0" algn="l" rtl="0">
              <a:spcBef>
                <a:spcPts val="1200"/>
              </a:spcBef>
              <a:spcAft>
                <a:spcPts val="0"/>
              </a:spcAft>
              <a:buNone/>
            </a:pPr>
            <a:endParaRPr sz="1900" dirty="0">
              <a:solidFill>
                <a:srgbClr val="FFFFFF"/>
              </a:solidFill>
              <a:latin typeface="Fira Sans Extra Condensed"/>
              <a:ea typeface="Fira Sans Extra Condensed"/>
              <a:cs typeface="Fira Sans Extra Condensed"/>
              <a:sym typeface="Fira Sans Extra Condensed"/>
            </a:endParaRPr>
          </a:p>
        </p:txBody>
      </p:sp>
      <p:pic>
        <p:nvPicPr>
          <p:cNvPr id="102" name="Google Shape;102;p20"/>
          <p:cNvPicPr preferRelativeResize="0"/>
          <p:nvPr/>
        </p:nvPicPr>
        <p:blipFill>
          <a:blip r:embed="rId4">
            <a:alphaModFix/>
          </a:blip>
          <a:stretch>
            <a:fillRect/>
          </a:stretch>
        </p:blipFill>
        <p:spPr>
          <a:xfrm>
            <a:off x="171875" y="803961"/>
            <a:ext cx="1878925" cy="1878925"/>
          </a:xfrm>
          <a:prstGeom prst="rect">
            <a:avLst/>
          </a:prstGeom>
          <a:noFill/>
          <a:ln>
            <a:noFill/>
          </a:ln>
        </p:spPr>
      </p:pic>
      <p:pic>
        <p:nvPicPr>
          <p:cNvPr id="103" name="Google Shape;103;p20"/>
          <p:cNvPicPr preferRelativeResize="0"/>
          <p:nvPr/>
        </p:nvPicPr>
        <p:blipFill>
          <a:blip r:embed="rId5">
            <a:alphaModFix/>
          </a:blip>
          <a:stretch>
            <a:fillRect/>
          </a:stretch>
        </p:blipFill>
        <p:spPr>
          <a:xfrm>
            <a:off x="159750" y="3166651"/>
            <a:ext cx="1878925" cy="1878948"/>
          </a:xfrm>
          <a:prstGeom prst="rect">
            <a:avLst/>
          </a:prstGeom>
          <a:noFill/>
          <a:ln>
            <a:noFill/>
          </a:ln>
        </p:spPr>
      </p:pic>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tx1"/>
                </a:solidFill>
              </a:rPr>
              <a:t>6</a:t>
            </a:fld>
            <a:endParaRPr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l="69" r="59"/>
          <a:stretch/>
        </p:blipFill>
        <p:spPr>
          <a:xfrm>
            <a:off x="-35700" y="0"/>
            <a:ext cx="9210675" cy="5151875"/>
          </a:xfrm>
          <a:prstGeom prst="rect">
            <a:avLst/>
          </a:prstGeom>
          <a:noFill/>
          <a:ln>
            <a:noFill/>
          </a:ln>
        </p:spPr>
      </p:pic>
      <p:sp>
        <p:nvSpPr>
          <p:cNvPr id="2" name="מציין מיקום של מספר שקופית 1">
            <a:extLst>
              <a:ext uri="{FF2B5EF4-FFF2-40B4-BE49-F238E27FC236}">
                <a16:creationId xmlns:a16="http://schemas.microsoft.com/office/drawing/2014/main" id="{74053143-33F0-24B5-152E-8F8011B51A0F}"/>
              </a:ext>
            </a:extLst>
          </p:cNvPr>
          <p:cNvSpPr>
            <a:spLocks noGrp="1"/>
          </p:cNvSpPr>
          <p:nvPr>
            <p:ph type="sldNum" idx="12"/>
          </p:nvPr>
        </p:nvSpPr>
        <p:spPr>
          <a:xfrm>
            <a:off x="8521694" y="4663217"/>
            <a:ext cx="548700" cy="393600"/>
          </a:xfrm>
        </p:spPr>
        <p:txBody>
          <a:bodyPr/>
          <a:lstStyle/>
          <a:p>
            <a:pPr marL="0" lvl="0" indent="0" algn="r" rtl="0">
              <a:spcBef>
                <a:spcPts val="0"/>
              </a:spcBef>
              <a:spcAft>
                <a:spcPts val="0"/>
              </a:spcAft>
              <a:buNone/>
            </a:pPr>
            <a:fld id="{00000000-1234-1234-1234-123412341234}" type="slidenum">
              <a:rPr lang="he" smtClean="0">
                <a:solidFill>
                  <a:schemeClr val="tx1"/>
                </a:solidFill>
              </a:rPr>
              <a:t>7</a:t>
            </a:fld>
            <a:endParaRPr lang="he"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2"/>
          <p:cNvSpPr txBox="1"/>
          <p:nvPr/>
        </p:nvSpPr>
        <p:spPr>
          <a:xfrm>
            <a:off x="257492" y="185904"/>
            <a:ext cx="71454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3500" b="1" dirty="0">
                <a:solidFill>
                  <a:schemeClr val="dk1"/>
                </a:solidFill>
              </a:rPr>
              <a:t>Our Solution</a:t>
            </a:r>
            <a:r>
              <a:rPr lang="iw" sz="2800" b="1" dirty="0">
                <a:solidFill>
                  <a:schemeClr val="lt1"/>
                </a:solidFill>
                <a:latin typeface="Fira Sans Extra Condensed"/>
                <a:ea typeface="Fira Sans Extra Condensed"/>
                <a:cs typeface="Fira Sans Extra Condensed"/>
                <a:sym typeface="Fira Sans Extra Condensed"/>
              </a:rPr>
              <a:t> </a:t>
            </a:r>
            <a:endParaRPr sz="2800" b="1" dirty="0">
              <a:solidFill>
                <a:schemeClr val="lt1"/>
              </a:solidFill>
              <a:latin typeface="Fira Sans Extra Condensed"/>
              <a:ea typeface="Fira Sans Extra Condensed"/>
              <a:cs typeface="Fira Sans Extra Condensed"/>
              <a:sym typeface="Fira Sans Extra Condensed"/>
            </a:endParaRPr>
          </a:p>
        </p:txBody>
      </p:sp>
      <p:sp>
        <p:nvSpPr>
          <p:cNvPr id="115" name="Google Shape;115;p22"/>
          <p:cNvSpPr txBox="1"/>
          <p:nvPr/>
        </p:nvSpPr>
        <p:spPr>
          <a:xfrm>
            <a:off x="382475" y="1292475"/>
            <a:ext cx="7145400" cy="75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iw">
                <a:solidFill>
                  <a:schemeClr val="lt1"/>
                </a:solidFill>
              </a:rPr>
              <a:t>.</a:t>
            </a:r>
            <a:endParaRPr>
              <a:solidFill>
                <a:schemeClr val="lt1"/>
              </a:solidFill>
            </a:endParaRPr>
          </a:p>
          <a:p>
            <a:pPr marL="457200" lvl="0" indent="0" algn="l" rtl="0">
              <a:lnSpc>
                <a:spcPct val="115000"/>
              </a:lnSpc>
              <a:spcBef>
                <a:spcPts val="1200"/>
              </a:spcBef>
              <a:spcAft>
                <a:spcPts val="1200"/>
              </a:spcAft>
              <a:buNone/>
            </a:pPr>
            <a:endParaRPr sz="1100" b="1">
              <a:solidFill>
                <a:schemeClr val="dk1"/>
              </a:solidFill>
            </a:endParaRPr>
          </a:p>
        </p:txBody>
      </p:sp>
      <p:sp>
        <p:nvSpPr>
          <p:cNvPr id="116" name="Google Shape;116;p22"/>
          <p:cNvSpPr txBox="1"/>
          <p:nvPr/>
        </p:nvSpPr>
        <p:spPr>
          <a:xfrm>
            <a:off x="593525" y="1292475"/>
            <a:ext cx="7303800" cy="3524011"/>
          </a:xfrm>
          <a:prstGeom prst="rect">
            <a:avLst/>
          </a:prstGeom>
          <a:noFill/>
          <a:ln>
            <a:noFill/>
          </a:ln>
        </p:spPr>
        <p:txBody>
          <a:bodyPr spcFirstLastPara="1" wrap="square" lIns="91425" tIns="91425" rIns="91425" bIns="91425" anchor="t" anchorCtr="0">
            <a:spAutoFit/>
          </a:bodyPr>
          <a:lstStyle/>
          <a:p>
            <a:pPr marL="139700" lvl="0" algn="l" rtl="0">
              <a:spcBef>
                <a:spcPts val="0"/>
              </a:spcBef>
              <a:spcAft>
                <a:spcPts val="0"/>
              </a:spcAft>
              <a:buClr>
                <a:schemeClr val="dk1"/>
              </a:buClr>
              <a:buSzPts val="1400"/>
            </a:pPr>
            <a:r>
              <a:rPr lang="iw" sz="1800" b="1" dirty="0">
                <a:solidFill>
                  <a:schemeClr val="dk1"/>
                </a:solidFill>
              </a:rPr>
              <a:t>Two-Image Analysis: </a:t>
            </a:r>
            <a:r>
              <a:rPr lang="iw" sz="1800" dirty="0">
                <a:solidFill>
                  <a:schemeClr val="dk1"/>
                </a:solidFill>
              </a:rPr>
              <a:t>ROM is calculated from two images: neutral position and maximum dorsiflexion.</a:t>
            </a:r>
            <a:endParaRPr sz="1800" dirty="0">
              <a:solidFill>
                <a:schemeClr val="dk1"/>
              </a:solidFill>
            </a:endParaRPr>
          </a:p>
          <a:p>
            <a:pPr marL="457200" lvl="0" algn="l" rtl="0">
              <a:spcBef>
                <a:spcPts val="0"/>
              </a:spcBef>
              <a:spcAft>
                <a:spcPts val="0"/>
              </a:spcAft>
            </a:pPr>
            <a:endParaRPr sz="1800" b="1" dirty="0">
              <a:solidFill>
                <a:schemeClr val="dk1"/>
              </a:solidFill>
            </a:endParaRPr>
          </a:p>
          <a:p>
            <a:pPr marL="139700" lvl="0" algn="l" rtl="0">
              <a:spcBef>
                <a:spcPts val="0"/>
              </a:spcBef>
              <a:spcAft>
                <a:spcPts val="0"/>
              </a:spcAft>
              <a:buClr>
                <a:schemeClr val="dk1"/>
              </a:buClr>
              <a:buSzPts val="1400"/>
            </a:pPr>
            <a:r>
              <a:rPr lang="iw" sz="1800" b="1" dirty="0">
                <a:solidFill>
                  <a:schemeClr val="dk1"/>
                </a:solidFill>
              </a:rPr>
              <a:t>Markerless Detection: </a:t>
            </a:r>
            <a:r>
              <a:rPr lang="iw" sz="1800" dirty="0">
                <a:solidFill>
                  <a:schemeClr val="dk1"/>
                </a:solidFill>
              </a:rPr>
              <a:t>DeepLabCut automatically identifies ankle landmarks without markers or manual calibration.</a:t>
            </a:r>
            <a:endParaRPr sz="1800" dirty="0">
              <a:solidFill>
                <a:schemeClr val="dk1"/>
              </a:solidFill>
            </a:endParaRPr>
          </a:p>
          <a:p>
            <a:pPr marL="457200" lvl="0" algn="l" rtl="0">
              <a:spcBef>
                <a:spcPts val="0"/>
              </a:spcBef>
              <a:spcAft>
                <a:spcPts val="0"/>
              </a:spcAft>
            </a:pPr>
            <a:endParaRPr sz="1800" b="1" dirty="0">
              <a:solidFill>
                <a:schemeClr val="dk1"/>
              </a:solidFill>
            </a:endParaRPr>
          </a:p>
          <a:p>
            <a:pPr marL="139700" lvl="0" algn="l" rtl="0">
              <a:spcBef>
                <a:spcPts val="0"/>
              </a:spcBef>
              <a:spcAft>
                <a:spcPts val="0"/>
              </a:spcAft>
              <a:buClr>
                <a:schemeClr val="dk1"/>
              </a:buClr>
              <a:buSzPts val="1400"/>
            </a:pPr>
            <a:r>
              <a:rPr lang="iw" sz="1800" b="1" dirty="0">
                <a:solidFill>
                  <a:schemeClr val="dk1"/>
                </a:solidFill>
              </a:rPr>
              <a:t>Objective Measurement</a:t>
            </a:r>
            <a:r>
              <a:rPr lang="iw" sz="1800" dirty="0">
                <a:solidFill>
                  <a:schemeClr val="dk1"/>
                </a:solidFill>
              </a:rPr>
              <a:t>: A standardized, repeatable ROM value replaces subjective visual estimation.</a:t>
            </a:r>
            <a:endParaRPr sz="1800" dirty="0">
              <a:solidFill>
                <a:schemeClr val="dk1"/>
              </a:solidFill>
            </a:endParaRPr>
          </a:p>
          <a:p>
            <a:pPr marL="457200" lvl="0" algn="l" rtl="0">
              <a:spcBef>
                <a:spcPts val="0"/>
              </a:spcBef>
              <a:spcAft>
                <a:spcPts val="0"/>
              </a:spcAft>
            </a:pPr>
            <a:endParaRPr sz="1800" b="1" dirty="0">
              <a:solidFill>
                <a:schemeClr val="dk1"/>
              </a:solidFill>
            </a:endParaRPr>
          </a:p>
          <a:p>
            <a:pPr marL="139700" lvl="0" algn="l" rtl="0">
              <a:spcBef>
                <a:spcPts val="0"/>
              </a:spcBef>
              <a:spcAft>
                <a:spcPts val="0"/>
              </a:spcAft>
              <a:buClr>
                <a:schemeClr val="dk1"/>
              </a:buClr>
              <a:buSzPts val="1400"/>
            </a:pPr>
            <a:r>
              <a:rPr lang="iw" sz="1800" b="1" dirty="0">
                <a:solidFill>
                  <a:schemeClr val="dk1"/>
                </a:solidFill>
              </a:rPr>
              <a:t>Fast Clinical Workflow: </a:t>
            </a:r>
            <a:r>
              <a:rPr lang="iw" sz="1800" dirty="0">
                <a:solidFill>
                  <a:schemeClr val="dk1"/>
                </a:solidFill>
              </a:rPr>
              <a:t>Capture two images and receive an immediate digital result</a:t>
            </a:r>
            <a:r>
              <a:rPr lang="iw" sz="1600" dirty="0">
                <a:solidFill>
                  <a:schemeClr val="dk1"/>
                </a:solidFill>
              </a:rPr>
              <a:t>.</a:t>
            </a:r>
            <a:endParaRPr sz="1600" dirty="0">
              <a:solidFill>
                <a:schemeClr val="dk1"/>
              </a:solidFill>
            </a:endParaRPr>
          </a:p>
          <a:p>
            <a:pPr marL="0" lvl="0" indent="0" algn="l" rtl="0">
              <a:spcBef>
                <a:spcPts val="0"/>
              </a:spcBef>
              <a:spcAft>
                <a:spcPts val="0"/>
              </a:spcAft>
              <a:buNone/>
            </a:pPr>
            <a:endParaRPr sz="1900" dirty="0">
              <a:solidFill>
                <a:srgbClr val="FFFFFF"/>
              </a:solidFill>
              <a:latin typeface="Fira Sans Extra Condensed"/>
              <a:ea typeface="Fira Sans Extra Condensed"/>
              <a:cs typeface="Fira Sans Extra Condensed"/>
              <a:sym typeface="Fira Sans Extra Condensed"/>
            </a:endParaRPr>
          </a:p>
        </p:txBody>
      </p:sp>
      <p:sp>
        <p:nvSpPr>
          <p:cNvPr id="117" name="Google Shape;117;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t>8</a:t>
            </a:fld>
            <a:endParaRPr/>
          </a:p>
        </p:txBody>
      </p:sp>
      <p:pic>
        <p:nvPicPr>
          <p:cNvPr id="3" name="תמונה 2" descr="תמונה שמכילה גרפיקה, לוגו, סמל, עיגול&#10;&#10;תוכן בינה מלאכותית גנרטיבית עשוי להיות שגוי.">
            <a:extLst>
              <a:ext uri="{FF2B5EF4-FFF2-40B4-BE49-F238E27FC236}">
                <a16:creationId xmlns:a16="http://schemas.microsoft.com/office/drawing/2014/main" id="{0591DDCD-F1AA-C2CE-6D5A-3B96616EE812}"/>
              </a:ext>
            </a:extLst>
          </p:cNvPr>
          <p:cNvPicPr>
            <a:picLocks noChangeAspect="1"/>
          </p:cNvPicPr>
          <p:nvPr/>
        </p:nvPicPr>
        <p:blipFill>
          <a:blip r:embed="rId4"/>
          <a:srcRect l="17146" t="10173" r="12646" b="2181"/>
          <a:stretch>
            <a:fillRect/>
          </a:stretch>
        </p:blipFill>
        <p:spPr>
          <a:xfrm>
            <a:off x="268477" y="1349477"/>
            <a:ext cx="439046" cy="439753"/>
          </a:xfrm>
          <a:prstGeom prst="flowChartConnector">
            <a:avLst/>
          </a:prstGeom>
        </p:spPr>
      </p:pic>
      <p:pic>
        <p:nvPicPr>
          <p:cNvPr id="5" name="תמונה 4" descr="תמונה שמכילה שרטוט&#10;&#10;תוכן בינה מלאכותית גנרטיבית עשוי להיות שגוי.">
            <a:extLst>
              <a:ext uri="{FF2B5EF4-FFF2-40B4-BE49-F238E27FC236}">
                <a16:creationId xmlns:a16="http://schemas.microsoft.com/office/drawing/2014/main" id="{9EAFE0D9-CF02-6728-216E-67FD0D1048A2}"/>
              </a:ext>
            </a:extLst>
          </p:cNvPr>
          <p:cNvPicPr>
            <a:picLocks noChangeAspect="1"/>
          </p:cNvPicPr>
          <p:nvPr/>
        </p:nvPicPr>
        <p:blipFill>
          <a:blip r:embed="rId5"/>
          <a:srcRect l="3555" t="2001" r="10495"/>
          <a:stretch>
            <a:fillRect/>
          </a:stretch>
        </p:blipFill>
        <p:spPr>
          <a:xfrm>
            <a:off x="278524" y="2172501"/>
            <a:ext cx="440349" cy="439753"/>
          </a:xfrm>
          <a:prstGeom prst="flowChartConnector">
            <a:avLst/>
          </a:prstGeom>
        </p:spPr>
      </p:pic>
      <p:pic>
        <p:nvPicPr>
          <p:cNvPr id="7" name="תמונה 6" descr="תמונה שמכילה עיגול, לוגו, גופן, סמל&#10;&#10;תוכן בינה מלאכותית גנרטיבית עשוי להיות שגוי.">
            <a:extLst>
              <a:ext uri="{FF2B5EF4-FFF2-40B4-BE49-F238E27FC236}">
                <a16:creationId xmlns:a16="http://schemas.microsoft.com/office/drawing/2014/main" id="{48980D39-D6E7-1A1C-DB04-42826469A8CF}"/>
              </a:ext>
            </a:extLst>
          </p:cNvPr>
          <p:cNvPicPr>
            <a:picLocks noChangeAspect="1"/>
          </p:cNvPicPr>
          <p:nvPr/>
        </p:nvPicPr>
        <p:blipFill>
          <a:blip r:embed="rId6"/>
          <a:srcRect l="2555" r="15542" b="1845"/>
          <a:stretch>
            <a:fillRect/>
          </a:stretch>
        </p:blipFill>
        <p:spPr>
          <a:xfrm>
            <a:off x="282306" y="2988924"/>
            <a:ext cx="440898" cy="439753"/>
          </a:xfrm>
          <a:prstGeom prst="flowChartConnector">
            <a:avLst/>
          </a:prstGeom>
        </p:spPr>
      </p:pic>
      <p:pic>
        <p:nvPicPr>
          <p:cNvPr id="9" name="תמונה 8" descr="תמונה שמכילה סמל, עיגול, לוגו, גרפיקה&#10;&#10;תוכן בינה מלאכותית גנרטיבית עשוי להיות שגוי.">
            <a:extLst>
              <a:ext uri="{FF2B5EF4-FFF2-40B4-BE49-F238E27FC236}">
                <a16:creationId xmlns:a16="http://schemas.microsoft.com/office/drawing/2014/main" id="{4ED2EC22-D114-01BC-1BFB-54DB063FFDFD}"/>
              </a:ext>
            </a:extLst>
          </p:cNvPr>
          <p:cNvPicPr>
            <a:picLocks noChangeAspect="1"/>
          </p:cNvPicPr>
          <p:nvPr/>
        </p:nvPicPr>
        <p:blipFill>
          <a:blip r:embed="rId7"/>
          <a:srcRect r="11296"/>
          <a:stretch>
            <a:fillRect/>
          </a:stretch>
        </p:blipFill>
        <p:spPr>
          <a:xfrm>
            <a:off x="289680" y="3805347"/>
            <a:ext cx="456015" cy="439753"/>
          </a:xfrm>
          <a:prstGeom prst="flowChartConnector">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2" name="תמונה 1">
            <a:extLst>
              <a:ext uri="{FF2B5EF4-FFF2-40B4-BE49-F238E27FC236}">
                <a16:creationId xmlns:a16="http://schemas.microsoft.com/office/drawing/2014/main" id="{0405454C-457B-9440-C5E0-DFD1FC0BF035}"/>
              </a:ext>
            </a:extLst>
          </p:cNvPr>
          <p:cNvPicPr>
            <a:picLocks noChangeAspect="1"/>
          </p:cNvPicPr>
          <p:nvPr/>
        </p:nvPicPr>
        <p:blipFill>
          <a:blip r:embed="rId3"/>
          <a:stretch>
            <a:fillRect/>
          </a:stretch>
        </p:blipFill>
        <p:spPr>
          <a:xfrm>
            <a:off x="0" y="0"/>
            <a:ext cx="9143999" cy="5143500"/>
          </a:xfrm>
          <a:prstGeom prst="rect">
            <a:avLst/>
          </a:prstGeom>
        </p:spPr>
      </p:pic>
      <p:pic>
        <p:nvPicPr>
          <p:cNvPr id="122" name="Google Shape;122;p23"/>
          <p:cNvPicPr preferRelativeResize="0"/>
          <p:nvPr/>
        </p:nvPicPr>
        <p:blipFill rotWithShape="1">
          <a:blip r:embed="rId4">
            <a:alphaModFix/>
          </a:blip>
          <a:srcRect t="4345" b="15768"/>
          <a:stretch>
            <a:fillRect/>
          </a:stretch>
        </p:blipFill>
        <p:spPr>
          <a:xfrm>
            <a:off x="201791" y="166632"/>
            <a:ext cx="8740416" cy="4496585"/>
          </a:xfrm>
          <a:prstGeom prst="rect">
            <a:avLst/>
          </a:prstGeom>
          <a:noFill/>
          <a:ln>
            <a:noFill/>
          </a:ln>
        </p:spPr>
      </p:pic>
      <p:sp>
        <p:nvSpPr>
          <p:cNvPr id="123" name="Google Shape;123;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tx1"/>
                </a:solidFill>
              </a:rPr>
              <a:t>9</a:t>
            </a:fld>
            <a:endParaRPr dirty="0">
              <a:solidFill>
                <a:schemeClr val="tx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3624</TotalTime>
  <Words>703</Words>
  <Application>Microsoft Office PowerPoint</Application>
  <PresentationFormat>On-screen Show (16:9)</PresentationFormat>
  <Paragraphs>94</Paragraphs>
  <Slides>19</Slides>
  <Notes>19</Notes>
  <HiddenSlides>0</HiddenSlides>
  <MMClips>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Fira Sans Extra Condensed</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sheli 1 zisman</dc:creator>
  <cp:lastModifiedBy>רון אהרון קרויטורו</cp:lastModifiedBy>
  <cp:revision>4</cp:revision>
  <dcterms:modified xsi:type="dcterms:W3CDTF">2026-02-10T00:09:25Z</dcterms:modified>
</cp:coreProperties>
</file>